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811" r:id="rId2"/>
    <p:sldMasterId id="2147483823" r:id="rId3"/>
    <p:sldMasterId id="2147483836" r:id="rId4"/>
  </p:sldMasterIdLst>
  <p:notesMasterIdLst>
    <p:notesMasterId r:id="rId73"/>
  </p:notesMasterIdLst>
  <p:handoutMasterIdLst>
    <p:handoutMasterId r:id="rId74"/>
  </p:handoutMasterIdLst>
  <p:sldIdLst>
    <p:sldId id="479" r:id="rId5"/>
    <p:sldId id="480"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359" r:id="rId25"/>
    <p:sldId id="531" r:id="rId26"/>
    <p:sldId id="475" r:id="rId27"/>
    <p:sldId id="360" r:id="rId28"/>
    <p:sldId id="361" r:id="rId29"/>
    <p:sldId id="307" r:id="rId30"/>
    <p:sldId id="308" r:id="rId31"/>
    <p:sldId id="364" r:id="rId32"/>
    <p:sldId id="365" r:id="rId33"/>
    <p:sldId id="431" r:id="rId34"/>
    <p:sldId id="432" r:id="rId35"/>
    <p:sldId id="320" r:id="rId36"/>
    <p:sldId id="499" r:id="rId37"/>
    <p:sldId id="500" r:id="rId38"/>
    <p:sldId id="369" r:id="rId39"/>
    <p:sldId id="527" r:id="rId40"/>
    <p:sldId id="528" r:id="rId41"/>
    <p:sldId id="529" r:id="rId42"/>
    <p:sldId id="371" r:id="rId43"/>
    <p:sldId id="372" r:id="rId44"/>
    <p:sldId id="532" r:id="rId45"/>
    <p:sldId id="373" r:id="rId46"/>
    <p:sldId id="374" r:id="rId47"/>
    <p:sldId id="501" r:id="rId48"/>
    <p:sldId id="515" r:id="rId49"/>
    <p:sldId id="502" r:id="rId50"/>
    <p:sldId id="503" r:id="rId51"/>
    <p:sldId id="504" r:id="rId52"/>
    <p:sldId id="517" r:id="rId53"/>
    <p:sldId id="518" r:id="rId54"/>
    <p:sldId id="519" r:id="rId55"/>
    <p:sldId id="520" r:id="rId56"/>
    <p:sldId id="525" r:id="rId57"/>
    <p:sldId id="424" r:id="rId58"/>
    <p:sldId id="522" r:id="rId59"/>
    <p:sldId id="523" r:id="rId60"/>
    <p:sldId id="533" r:id="rId61"/>
    <p:sldId id="427" r:id="rId62"/>
    <p:sldId id="524" r:id="rId63"/>
    <p:sldId id="428" r:id="rId64"/>
    <p:sldId id="476" r:id="rId65"/>
    <p:sldId id="506" r:id="rId66"/>
    <p:sldId id="507" r:id="rId67"/>
    <p:sldId id="508" r:id="rId68"/>
    <p:sldId id="509" r:id="rId69"/>
    <p:sldId id="510" r:id="rId70"/>
    <p:sldId id="513" r:id="rId71"/>
    <p:sldId id="526" r:id="rId72"/>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CF3A9"/>
    <a:srgbClr val="EDFCA0"/>
    <a:srgbClr val="FF0000"/>
    <a:srgbClr val="0033CC"/>
    <a:srgbClr val="F89108"/>
    <a:srgbClr val="F6910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9196" autoAdjust="0"/>
  </p:normalViewPr>
  <p:slideViewPr>
    <p:cSldViewPr>
      <p:cViewPr varScale="1">
        <p:scale>
          <a:sx n="73" d="100"/>
          <a:sy n="73"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56"/>
    </p:cViewPr>
  </p:sorterViewPr>
  <p:notesViewPr>
    <p:cSldViewPr>
      <p:cViewPr varScale="1">
        <p:scale>
          <a:sx n="78" d="100"/>
          <a:sy n="78" d="100"/>
        </p:scale>
        <p:origin x="-400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A0EDBA0-8AFD-4FBF-A553-3E306A875DAA}" type="datetimeFigureOut">
              <a:rPr lang="de-AT" smtClean="0"/>
              <a:t>25.10.2016</a:t>
            </a:fld>
            <a:endParaRPr lang="de-AT"/>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39575F-6135-4E16-8697-833FF2CE10A6}" type="slidenum">
              <a:rPr lang="de-AT" smtClean="0"/>
              <a:t>‹Nr.›</a:t>
            </a:fld>
            <a:endParaRPr lang="de-AT"/>
          </a:p>
        </p:txBody>
      </p:sp>
    </p:spTree>
    <p:extLst>
      <p:ext uri="{BB962C8B-B14F-4D97-AF65-F5344CB8AC3E}">
        <p14:creationId xmlns:p14="http://schemas.microsoft.com/office/powerpoint/2010/main" val="347906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32771"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266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2774"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32775"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EE003B6-34D3-4479-B3C4-BB42F2CB02B0}" type="slidenum">
              <a:rPr lang="de-DE"/>
              <a:pPr>
                <a:defRPr/>
              </a:pPr>
              <a:t>‹Nr.›</a:t>
            </a:fld>
            <a:endParaRPr lang="de-DE"/>
          </a:p>
        </p:txBody>
      </p:sp>
    </p:spTree>
    <p:extLst>
      <p:ext uri="{BB962C8B-B14F-4D97-AF65-F5344CB8AC3E}">
        <p14:creationId xmlns:p14="http://schemas.microsoft.com/office/powerpoint/2010/main" val="610234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a:t>
            </a:fld>
            <a:endParaRPr lang="de-DE" dirty="0">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dirty="0"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dirty="0" smtClean="0">
              <a:latin typeface="Times New Roman" pitchFamily="18" charset="0"/>
            </a:endParaRPr>
          </a:p>
          <a:p>
            <a:pPr eaLnBrk="1" hangingPunct="1"/>
            <a:r>
              <a:rPr lang="de-DE" altLang="de-DE" dirty="0"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dirty="0" smtClean="0">
              <a:latin typeface="Arial" pitchFamily="34" charset="0"/>
            </a:endParaRPr>
          </a:p>
          <a:p>
            <a:pPr eaLnBrk="1" hangingPunct="1"/>
            <a:r>
              <a:rPr lang="de-DE" altLang="de-DE" dirty="0" smtClean="0">
                <a:latin typeface="Arial" pitchFamily="34" charset="0"/>
              </a:rPr>
              <a:t> </a:t>
            </a:r>
            <a:r>
              <a:rPr lang="de-AT" altLang="de-DE" dirty="0"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dirty="0" smtClean="0">
                <a:latin typeface="Arial" pitchFamily="34" charset="0"/>
              </a:rPr>
            </a:br>
            <a:r>
              <a:rPr lang="de-AT" altLang="de-DE" dirty="0" smtClean="0">
                <a:latin typeface="Arial" pitchFamily="34" charset="0"/>
              </a:rPr>
              <a:t/>
            </a:r>
            <a:br>
              <a:rPr lang="de-AT" altLang="de-DE" dirty="0" smtClean="0">
                <a:latin typeface="Arial" pitchFamily="34" charset="0"/>
              </a:rPr>
            </a:br>
            <a:r>
              <a:rPr lang="de-AT" altLang="de-DE" dirty="0"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dirty="0" smtClean="0">
              <a:latin typeface="Arial" pitchFamily="34" charset="0"/>
            </a:endParaRPr>
          </a:p>
          <a:p>
            <a:pPr eaLnBrk="1" hangingPunct="1"/>
            <a:r>
              <a:rPr lang="de-DE" altLang="de-DE" dirty="0"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10</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11</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12</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13</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14</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15</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16</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17</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18</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miter lim="800000"/>
            <a:headEnd/>
            <a:tailEnd/>
          </a:ln>
        </p:spPr>
        <p:txBody>
          <a:bodyPr/>
          <a:lstStyle/>
          <a:p>
            <a:fld id="{FE6B502C-1D6B-4FE2-9B62-FF9CD38B4D59}" type="slidenum">
              <a:rPr lang="de-DE" altLang="de-DE" smtClean="0"/>
              <a:pPr/>
              <a:t>26</a:t>
            </a:fld>
            <a:endParaRPr lang="de-DE" altLang="de-DE"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9940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2</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4D28C8CF-7AE0-4E79-AB49-4D811F8B8D04}" type="slidenum">
              <a:rPr lang="de-DE" altLang="de-DE" smtClean="0"/>
              <a:pPr/>
              <a:t>27</a:t>
            </a:fld>
            <a:endParaRPr lang="de-DE" altLang="de-DE"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407722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a:ln/>
        </p:spPr>
      </p:sp>
      <p:sp>
        <p:nvSpPr>
          <p:cNvPr id="65538" name="Notizenplatzhalter 2"/>
          <p:cNvSpPr>
            <a:spLocks noGrp="1"/>
          </p:cNvSpPr>
          <p:nvPr>
            <p:ph type="body" idx="1"/>
          </p:nvPr>
        </p:nvSpPr>
        <p:spPr>
          <a:noFill/>
        </p:spPr>
        <p:txBody>
          <a:bodyPr/>
          <a:lstStyle/>
          <a:p>
            <a:endParaRPr lang="de-DE" altLang="de-DE" smtClean="0"/>
          </a:p>
        </p:txBody>
      </p:sp>
      <p:sp>
        <p:nvSpPr>
          <p:cNvPr id="65539" name="Foliennummernplatzhalter 3"/>
          <p:cNvSpPr>
            <a:spLocks noGrp="1"/>
          </p:cNvSpPr>
          <p:nvPr>
            <p:ph type="sldNum" sz="quarter" idx="5"/>
          </p:nvPr>
        </p:nvSpPr>
        <p:spPr>
          <a:noFill/>
          <a:ln>
            <a:miter lim="800000"/>
            <a:headEnd/>
            <a:tailEnd/>
          </a:ln>
        </p:spPr>
        <p:txBody>
          <a:bodyPr/>
          <a:lstStyle/>
          <a:p>
            <a:fld id="{26CC852D-C3EC-42B2-A357-B656A1FEADCE}" type="slidenum">
              <a:rPr lang="de-DE" altLang="de-DE" smtClean="0"/>
              <a:pPr/>
              <a:t>30</a:t>
            </a:fld>
            <a:endParaRPr lang="de-DE" altLang="de-DE" smtClean="0"/>
          </a:p>
        </p:txBody>
      </p:sp>
    </p:spTree>
    <p:extLst>
      <p:ext uri="{BB962C8B-B14F-4D97-AF65-F5344CB8AC3E}">
        <p14:creationId xmlns:p14="http://schemas.microsoft.com/office/powerpoint/2010/main" val="206952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miter lim="800000"/>
            <a:headEnd/>
            <a:tailEnd/>
          </a:ln>
        </p:spPr>
        <p:txBody>
          <a:bodyPr/>
          <a:lstStyle/>
          <a:p>
            <a:fld id="{2C81E9D2-6A55-41CD-9AD9-6451662DD5ED}" type="slidenum">
              <a:rPr lang="de-DE" altLang="de-DE" smtClean="0"/>
              <a:pPr/>
              <a:t>32</a:t>
            </a:fld>
            <a:endParaRPr lang="de-DE" altLang="de-DE"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de-DE" altLang="de-DE" smtClean="0"/>
          </a:p>
          <a:p>
            <a:pPr eaLnBrk="1" hangingPunct="1"/>
            <a:endParaRPr lang="de-DE" altLang="de-DE" smtClean="0"/>
          </a:p>
        </p:txBody>
      </p:sp>
    </p:spTree>
    <p:extLst>
      <p:ext uri="{BB962C8B-B14F-4D97-AF65-F5344CB8AC3E}">
        <p14:creationId xmlns:p14="http://schemas.microsoft.com/office/powerpoint/2010/main" val="256793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33</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34</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44</a:t>
            </a:fld>
            <a:endParaRPr lang="de-DE" dirty="0">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dirty="0"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dirty="0" smtClean="0">
              <a:latin typeface="Times New Roman" pitchFamily="18" charset="0"/>
            </a:endParaRPr>
          </a:p>
          <a:p>
            <a:pPr eaLnBrk="1" hangingPunct="1"/>
            <a:r>
              <a:rPr lang="de-DE" altLang="de-DE" dirty="0"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dirty="0" smtClean="0">
              <a:latin typeface="Arial" pitchFamily="34" charset="0"/>
            </a:endParaRPr>
          </a:p>
          <a:p>
            <a:pPr eaLnBrk="1" hangingPunct="1"/>
            <a:r>
              <a:rPr lang="de-DE" altLang="de-DE" dirty="0" smtClean="0">
                <a:latin typeface="Arial" pitchFamily="34" charset="0"/>
              </a:rPr>
              <a:t> </a:t>
            </a:r>
            <a:r>
              <a:rPr lang="de-AT" altLang="de-DE" dirty="0"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dirty="0" smtClean="0">
                <a:latin typeface="Arial" pitchFamily="34" charset="0"/>
              </a:rPr>
            </a:br>
            <a:r>
              <a:rPr lang="de-AT" altLang="de-DE" dirty="0" smtClean="0">
                <a:latin typeface="Arial" pitchFamily="34" charset="0"/>
              </a:rPr>
              <a:t/>
            </a:r>
            <a:br>
              <a:rPr lang="de-AT" altLang="de-DE" dirty="0" smtClean="0">
                <a:latin typeface="Arial" pitchFamily="34" charset="0"/>
              </a:rPr>
            </a:br>
            <a:r>
              <a:rPr lang="de-AT" altLang="de-DE" dirty="0"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dirty="0" smtClean="0">
              <a:latin typeface="Arial" pitchFamily="34" charset="0"/>
            </a:endParaRPr>
          </a:p>
          <a:p>
            <a:pPr eaLnBrk="1" hangingPunct="1"/>
            <a:r>
              <a:rPr lang="de-DE" altLang="de-DE" dirty="0"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45</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46</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47</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48</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3</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62</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63</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64</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65</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66</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67</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4</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5</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6</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7</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8</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49911" y="9428164"/>
            <a:ext cx="2946144"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CEE1A4-843C-42E2-8A52-D12F63C4AECA}" type="slidenum">
              <a:rPr lang="de-DE">
                <a:solidFill>
                  <a:srgbClr val="000000"/>
                </a:solidFill>
                <a:latin typeface="Siemens Sans"/>
              </a:rPr>
              <a:pPr/>
              <a:t>9</a:t>
            </a:fld>
            <a:endParaRPr lang="de-DE">
              <a:solidFill>
                <a:srgbClr val="000000"/>
              </a:solidFill>
              <a:latin typeface="Siemens Sans"/>
            </a:endParaRPr>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latin typeface="Times New Roman" pitchFamily="18" charset="0"/>
              </a:rPr>
              <a:t>Früher glaubte man, man müsse nur abwarten bis ein Kind reif für die Schule sei - daher der Begriff "Schulreife". Heute weiß man, dass das Heranreifen eines Kindes nicht ausreicht, um die Kompetenzen zu erlangen, die es braucht, um die Anforderungen der Schule zu meistern. Der Begriff der "Schulreife" hat sich umgangssprachlich erhalten, während in der Fachsprache der Begriff "Schulfähigkeit", manchmal auch "Schulbereitschaft" bevorzugt wird.</a:t>
            </a:r>
          </a:p>
          <a:p>
            <a:pPr eaLnBrk="1" hangingPunct="1"/>
            <a:endParaRPr lang="de-AT" smtClean="0">
              <a:latin typeface="Times New Roman" pitchFamily="18" charset="0"/>
            </a:endParaRPr>
          </a:p>
          <a:p>
            <a:pPr eaLnBrk="1" hangingPunct="1"/>
            <a:r>
              <a:rPr lang="de-DE" altLang="de-DE" smtClean="0">
                <a:latin typeface="Arial" pitchFamily="34" charset="0"/>
              </a:rPr>
              <a:t>Die Anforderungen der Schule für die das Kind "reif" sein soll, sind nirgends explizit festgeschrieben. Es kommt auch immer wieder zu Veränderungen, sei es durch Lehrpläne und Richtlinien oder auch durch veränderte Rahmenbedingungen, die die personelle und materielle Ausstattung, die Klassengröße usw. betreffen. Hinzu kommen außerdem die speziellen Unterrichtsbedingungen in jeder einzelnen Klasse. Diese hängen zusammen mit dem Unterrichtsstil der Lehrerin und der pädagogischen Umsetzung der Lernanforderungen, speziell im Anfangsunterricht.</a:t>
            </a:r>
          </a:p>
          <a:p>
            <a:pPr eaLnBrk="1" hangingPunct="1"/>
            <a:endParaRPr lang="de-DE" altLang="de-DE" smtClean="0">
              <a:latin typeface="Arial" pitchFamily="34" charset="0"/>
            </a:endParaRPr>
          </a:p>
          <a:p>
            <a:pPr eaLnBrk="1" hangingPunct="1"/>
            <a:r>
              <a:rPr lang="de-DE" altLang="de-DE" smtClean="0">
                <a:latin typeface="Arial" pitchFamily="34" charset="0"/>
              </a:rPr>
              <a:t> </a:t>
            </a:r>
            <a:r>
              <a:rPr lang="de-AT" altLang="de-DE" smtClean="0">
                <a:latin typeface="Arial" pitchFamily="34" charset="0"/>
              </a:rPr>
              <a:t>Die Anforderungen verändern sich auch dadurch, dass sich das Wissen und Können der Mädchen und Jungen, die in die Schule kommen, erweitert hat. D.h., dass einiges, was vor einigen Jahren noch zum Schulunterricht gehörte, heute bereits vorausgesetzt wird.</a:t>
            </a:r>
            <a:br>
              <a:rPr lang="de-AT" altLang="de-DE" smtClean="0">
                <a:latin typeface="Arial" pitchFamily="34" charset="0"/>
              </a:rPr>
            </a:br>
            <a:r>
              <a:rPr lang="de-AT" altLang="de-DE" smtClean="0">
                <a:latin typeface="Arial" pitchFamily="34" charset="0"/>
              </a:rPr>
              <a:t/>
            </a:r>
            <a:br>
              <a:rPr lang="de-AT" altLang="de-DE" smtClean="0">
                <a:latin typeface="Arial" pitchFamily="34" charset="0"/>
              </a:rPr>
            </a:br>
            <a:r>
              <a:rPr lang="de-AT" altLang="de-DE" smtClean="0">
                <a:latin typeface="Arial" pitchFamily="34" charset="0"/>
              </a:rPr>
              <a:t>Es sind die geistigen und sozialen Anregungen und Förderungen, mit denen sich das Kind im Laufe seines bisherigen Lebens in der Familie und im Kindergarten auseinandersetzen konnte, die es schulfähig machen. "Schulfähigkeit" soll aber nicht heißen, dass das Kind schon zu allem fähig ist, was in der Schule verlangt wird. Ein Schulkind wird das Kind in der Schule. Eltern und Erzieherinnen, für die sich die Frage nach der Schulreife eines Kindes stellt, sollten also der Frage nachgehen: "Ist das Kind fähig und bereit, ein Schulkind zu werden?" </a:t>
            </a:r>
          </a:p>
          <a:p>
            <a:pPr eaLnBrk="1" hangingPunct="1"/>
            <a:endParaRPr lang="de-AT" smtClean="0">
              <a:latin typeface="Arial" pitchFamily="34" charset="0"/>
            </a:endParaRPr>
          </a:p>
          <a:p>
            <a:pPr eaLnBrk="1" hangingPunct="1"/>
            <a:r>
              <a:rPr lang="de-DE" altLang="de-DE" smtClean="0">
                <a:latin typeface="Arial" pitchFamily="34" charset="0"/>
              </a:rPr>
              <a:t>Früher hat man sich sehr stark auf kognitive Aspekte konzentriert und versucht, diese mit Schuleingangstests zu erfassen. Die Ergebnisse waren so wenig zuverlässig, dass diese Tests heute nicht mehr auf breiter Basis eingesetzt werden. Heute weiß man, dass auch anderen Faktoren eine entscheidende Bedeutung für den Schulerfolg zukommt. Zu den Anforderungen der Schulfähigkeit gehören kognitive Leistungen, soziale Kompetenzen so wie die Kompetenzen der Arbeitshaltung und Motivation. </a:t>
            </a: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jpeg"/><Relationship Id="rId5" Type="http://schemas.openxmlformats.org/officeDocument/2006/relationships/tags" Target="../tags/tag13.xml"/><Relationship Id="rId10" Type="http://schemas.openxmlformats.org/officeDocument/2006/relationships/image" Target="../media/image1.jpeg"/><Relationship Id="rId4" Type="http://schemas.openxmlformats.org/officeDocument/2006/relationships/tags" Target="../tags/tag12.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9CDBE9E5-F802-4BD8-9555-0EA45C486A1D}"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D948550-7896-4F06-A57B-5EC8F685652B}"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542B7BA-06AD-4E35-BC87-F20D0BC1DE6B}"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0F52521-0B48-4DBE-9BDA-53F8FD925158}"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205" descr="Hintergrund 49"/>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8"/>
          <p:cNvSpPr>
            <a:spLocks noChangeArrowheads="1"/>
          </p:cNvSpPr>
          <p:nvPr>
            <p:custDataLst>
              <p:tags r:id="rId1"/>
            </p:custDataLst>
          </p:nvPr>
        </p:nvSpPr>
        <p:spPr bwMode="auto">
          <a:xfrm>
            <a:off x="179999" y="180000"/>
            <a:ext cx="8964000" cy="646112"/>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pic>
        <p:nvPicPr>
          <p:cNvPr id="4" name="Picture 213" descr="Gehirn 08"/>
          <p:cNvPicPr>
            <a:picLocks noChangeAspect="1" noChangeArrowheads="1"/>
          </p:cNvPicPr>
          <p:nvPr userDrawn="1"/>
        </p:nvPicPr>
        <p:blipFill>
          <a:blip r:embed="rId11">
            <a:clrChange>
              <a:clrFrom>
                <a:srgbClr val="000040"/>
              </a:clrFrom>
              <a:clrTo>
                <a:srgbClr val="000040">
                  <a:alpha val="0"/>
                </a:srgbClr>
              </a:clrTo>
            </a:clrChange>
          </a:blip>
          <a:srcRect/>
          <a:stretch>
            <a:fillRect/>
          </a:stretch>
        </p:blipFill>
        <p:spPr bwMode="auto">
          <a:xfrm>
            <a:off x="714348" y="1142984"/>
            <a:ext cx="5327650" cy="5327650"/>
          </a:xfrm>
          <a:prstGeom prst="ellipse">
            <a:avLst/>
          </a:prstGeom>
          <a:ln>
            <a:noFill/>
          </a:ln>
          <a:effectLst>
            <a:softEdge rad="112500"/>
          </a:effectLst>
          <a:scene3d>
            <a:camera prst="orthographicFront"/>
            <a:lightRig rig="freezing" dir="t"/>
          </a:scene3d>
          <a:sp3d prstMaterial="powder"/>
        </p:spPr>
      </p:pic>
      <p:sp>
        <p:nvSpPr>
          <p:cNvPr id="5" name="Rectangle 200"/>
          <p:cNvSpPr>
            <a:spLocks noChangeArrowheads="1"/>
          </p:cNvSpPr>
          <p:nvPr userDrawn="1">
            <p:custDataLst>
              <p:tags r:id="rId2"/>
            </p:custDataLst>
          </p:nvPr>
        </p:nvSpPr>
        <p:spPr bwMode="auto">
          <a:xfrm>
            <a:off x="180000" y="180000"/>
            <a:ext cx="649288" cy="2520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6" name="Rectangle 209"/>
          <p:cNvSpPr>
            <a:spLocks noChangeArrowheads="1"/>
          </p:cNvSpPr>
          <p:nvPr userDrawn="1">
            <p:custDataLst>
              <p:tags r:id="rId3"/>
            </p:custDataLst>
          </p:nvPr>
        </p:nvSpPr>
        <p:spPr bwMode="auto">
          <a:xfrm>
            <a:off x="180000" y="2880000"/>
            <a:ext cx="649288" cy="684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contourClr>
              <a:schemeClr val="bg2"/>
            </a:contourClr>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7" name="Rectangle 210"/>
          <p:cNvSpPr>
            <a:spLocks noChangeArrowheads="1"/>
          </p:cNvSpPr>
          <p:nvPr userDrawn="1">
            <p:custDataLst>
              <p:tags r:id="rId4"/>
            </p:custDataLst>
          </p:nvPr>
        </p:nvSpPr>
        <p:spPr bwMode="auto">
          <a:xfrm>
            <a:off x="180000" y="3744000"/>
            <a:ext cx="649288" cy="612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8" name="Rectangle 211"/>
          <p:cNvSpPr>
            <a:spLocks noChangeArrowheads="1"/>
          </p:cNvSpPr>
          <p:nvPr userDrawn="1">
            <p:custDataLst>
              <p:tags r:id="rId5"/>
            </p:custDataLst>
          </p:nvPr>
        </p:nvSpPr>
        <p:spPr bwMode="auto">
          <a:xfrm>
            <a:off x="180000" y="4536000"/>
            <a:ext cx="649288" cy="540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9" name="Rectangle 211"/>
          <p:cNvSpPr>
            <a:spLocks noChangeArrowheads="1"/>
          </p:cNvSpPr>
          <p:nvPr userDrawn="1">
            <p:custDataLst>
              <p:tags r:id="rId6"/>
            </p:custDataLst>
          </p:nvPr>
        </p:nvSpPr>
        <p:spPr bwMode="auto">
          <a:xfrm>
            <a:off x="180000" y="5256000"/>
            <a:ext cx="649288" cy="468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10" name="Rectangle 211"/>
          <p:cNvSpPr>
            <a:spLocks noChangeArrowheads="1"/>
          </p:cNvSpPr>
          <p:nvPr userDrawn="1">
            <p:custDataLst>
              <p:tags r:id="rId7"/>
            </p:custDataLst>
          </p:nvPr>
        </p:nvSpPr>
        <p:spPr bwMode="auto">
          <a:xfrm>
            <a:off x="180000" y="5904000"/>
            <a:ext cx="649288" cy="396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11" name="Rectangle 211"/>
          <p:cNvSpPr>
            <a:spLocks noChangeArrowheads="1"/>
          </p:cNvSpPr>
          <p:nvPr userDrawn="1">
            <p:custDataLst>
              <p:tags r:id="rId8"/>
            </p:custDataLst>
          </p:nvPr>
        </p:nvSpPr>
        <p:spPr bwMode="auto">
          <a:xfrm>
            <a:off x="180000" y="6480000"/>
            <a:ext cx="649288" cy="360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12" name="PubHalfFrame"/>
          <p:cNvSpPr>
            <a:spLocks noEditPoints="1" noChangeArrowheads="1"/>
          </p:cNvSpPr>
          <p:nvPr userDrawn="1"/>
        </p:nvSpPr>
        <p:spPr bwMode="auto">
          <a:xfrm>
            <a:off x="180000" y="180000"/>
            <a:ext cx="1828800" cy="18288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blipFill dpi="0" rotWithShape="1">
            <a:blip r:embed="rId12" cstate="print"/>
            <a:srcRect/>
            <a:stretch>
              <a:fillRect/>
            </a:stretch>
          </a:blipFill>
          <a:ln w="9525">
            <a:solidFill>
              <a:schemeClr val="bg2"/>
            </a:solidFill>
            <a:miter lim="800000"/>
            <a:headEnd/>
            <a:tailEnd/>
          </a:ln>
          <a:effectLst>
            <a:outerShdw dist="107763" dir="2700000" algn="ctr" rotWithShape="0">
              <a:srgbClr val="808080"/>
            </a:outerShdw>
          </a:effectLst>
          <a:scene3d>
            <a:camera prst="orthographicFront"/>
            <a:lightRig rig="threePt" dir="t"/>
          </a:scene3d>
          <a:sp3d prstMaterial="dkEdge">
            <a:bevelT/>
          </a:sp3d>
        </p:spPr>
        <p:txBody>
          <a:bodyPr/>
          <a:lstStyle/>
          <a:p>
            <a:pPr>
              <a:spcBef>
                <a:spcPct val="50000"/>
              </a:spcBef>
              <a:defRPr/>
            </a:pPr>
            <a:endParaRPr lang="de-AT" sz="2000">
              <a:solidFill>
                <a:srgbClr val="000000"/>
              </a:solidFill>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1076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22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680238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3705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5997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83631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95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5AA521C-E8A3-454B-BF59-8E7E4D736B4E}"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03321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38625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18076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02435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BE9E5-F802-4BD8-9555-0EA45C486A1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648081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A521C-E8A3-454B-BF59-8E7E4D736B4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165204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0FF02-06D6-46C9-9AB2-8835CCE2D0F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989162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E18431-C543-402D-8E47-85D6F39412E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785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2CF44B-E6EE-4F64-BF8A-3D6B9E943DE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740553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84873F-58F6-48D4-8F09-763A8AFEA3F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32049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A80FF02-06D6-46C9-9AB2-8835CCE2D0FE}"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7DF821-83D3-4C56-8186-B526F5BAD1F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35074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0239D8-6DDC-4F41-99F3-90ED6CF0A16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876730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797C8-8805-403F-BE84-33FE775ADA1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222544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948550-7896-4F06-A57B-5EC8F685652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581377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2B7BA-06AD-4E35-BC87-F20D0BC1DE6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548465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F52521-0B48-4DBE-9BDA-53F8FD925158}"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816623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BE9E5-F802-4BD8-9555-0EA45C486A1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982430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A521C-E8A3-454B-BF59-8E7E4D736B4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82703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0FF02-06D6-46C9-9AB2-8835CCE2D0F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486858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E18431-C543-402D-8E47-85D6F39412E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0760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9E18431-C543-402D-8E47-85D6F39412E7}"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2CF44B-E6EE-4F64-BF8A-3D6B9E943DE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463847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84873F-58F6-48D4-8F09-763A8AFEA3F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6001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7DF821-83D3-4C56-8186-B526F5BAD1F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981385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0239D8-6DDC-4F41-99F3-90ED6CF0A16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606851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797C8-8805-403F-BE84-33FE775ADA1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763422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948550-7896-4F06-A57B-5EC8F685652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026740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2B7BA-06AD-4E35-BC87-F20D0BC1DE6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473232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F52521-0B48-4DBE-9BDA-53F8FD925158}"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68280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62CF44B-E6EE-4F64-BF8A-3D6B9E943DED}"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E84873F-58F6-48D4-8F09-763A8AFEA3F2}"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87DF821-83D3-4C56-8186-B526F5BAD1F1}"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E0239D8-6DDC-4F41-99F3-90ED6CF0A166}"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5F797C8-8805-403F-BE84-33FE775ADA1F}"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5.xml"/><Relationship Id="rId21" Type="http://schemas.openxmlformats.org/officeDocument/2006/relationships/image" Target="../media/image1.jpeg"/><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4.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3.xml"/><Relationship Id="rId10" Type="http://schemas.openxmlformats.org/officeDocument/2006/relationships/slideLayout" Target="../slideLayouts/slideLayout22.xml"/><Relationship Id="rId19" Type="http://schemas.openxmlformats.org/officeDocument/2006/relationships/tags" Target="../tags/tag7.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 Id="rId22"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e-DE"/>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de-DE"/>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F97DEF8-AE7A-4732-81FD-3CD834B368C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1026" name="Picture 166" descr="Hintergrund 49"/>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4" name="Rectangle 170"/>
          <p:cNvSpPr>
            <a:spLocks noChangeArrowheads="1"/>
          </p:cNvSpPr>
          <p:nvPr userDrawn="1"/>
        </p:nvSpPr>
        <p:spPr bwMode="auto">
          <a:xfrm>
            <a:off x="1008000" y="1008000"/>
            <a:ext cx="8136000" cy="5292000"/>
          </a:xfrm>
          <a:prstGeom prst="rect">
            <a:avLst/>
          </a:prstGeom>
          <a:solidFill>
            <a:srgbClr val="FFFFFF">
              <a:alpha val="89999"/>
            </a:srgbClr>
          </a:solidFill>
          <a:ln w="9525">
            <a:noFill/>
            <a:miter lim="800000"/>
            <a:headEnd/>
            <a:tailEnd/>
          </a:ln>
          <a:scene3d>
            <a:camera prst="orthographicFront"/>
            <a:lightRig rig="threePt" dir="t"/>
          </a:scene3d>
          <a:sp3d prstMaterial="dkEdge">
            <a:bevelT/>
          </a:sp3d>
        </p:spPr>
        <p:txBody>
          <a:bodyPr/>
          <a:lstStyle/>
          <a:p>
            <a:pPr>
              <a:lnSpc>
                <a:spcPts val="2400"/>
              </a:lnSpc>
              <a:buFont typeface="Wingdings" pitchFamily="2" charset="2"/>
              <a:buNone/>
              <a:defRPr/>
            </a:pPr>
            <a:endParaRPr lang="de-AT" sz="2000">
              <a:solidFill>
                <a:srgbClr val="000000"/>
              </a:solidFill>
              <a:latin typeface="Arial" charset="0"/>
              <a:ea typeface="Arial Unicode MS" pitchFamily="34" charset="-128"/>
              <a:cs typeface="Arial Unicode MS" pitchFamily="34" charset="-128"/>
            </a:endParaRPr>
          </a:p>
        </p:txBody>
      </p:sp>
      <p:sp>
        <p:nvSpPr>
          <p:cNvPr id="1149" name="Text Box 125"/>
          <p:cNvSpPr txBox="1">
            <a:spLocks noChangeArrowheads="1"/>
          </p:cNvSpPr>
          <p:nvPr/>
        </p:nvSpPr>
        <p:spPr bwMode="auto">
          <a:xfrm>
            <a:off x="1000125" y="6429375"/>
            <a:ext cx="8143875" cy="428625"/>
          </a:xfrm>
          <a:prstGeom prst="rect">
            <a:avLst/>
          </a:prstGeom>
          <a:noFill/>
          <a:ln w="9525">
            <a:noFill/>
            <a:miter lim="800000"/>
            <a:headEnd/>
            <a:tailEnd/>
          </a:ln>
        </p:spPr>
        <p:txBody>
          <a:bodyPr lIns="0" tIns="0" rIns="0" bIns="0"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defRPr/>
            </a:pPr>
            <a:r>
              <a:rPr lang="de-DE" sz="1200" b="1" dirty="0" smtClean="0">
                <a:solidFill>
                  <a:srgbClr val="FFFFFF"/>
                </a:solidFill>
                <a:ea typeface="Arial Unicode MS" pitchFamily="34" charset="-128"/>
                <a:cs typeface="Arial Unicode MS" pitchFamily="34" charset="-128"/>
              </a:rPr>
              <a:t>Mag. Veronika Kerschbaumer 		Schuljahr 2016/2017		       Seite </a:t>
            </a:r>
            <a:fld id="{A76A2781-B58B-4C20-B9B9-560BAD1C40A4}" type="slidenum">
              <a:rPr lang="de-DE" sz="1200" b="1" smtClean="0">
                <a:solidFill>
                  <a:srgbClr val="FFFFFF"/>
                </a:solidFill>
                <a:ea typeface="Arial Unicode MS" pitchFamily="34" charset="-128"/>
                <a:cs typeface="Arial Unicode MS" pitchFamily="34" charset="-128"/>
              </a:rPr>
              <a:pPr>
                <a:defRPr/>
              </a:pPr>
              <a:t>‹Nr.›</a:t>
            </a:fld>
            <a:endParaRPr lang="de-DE" sz="1200" b="1" dirty="0" smtClean="0">
              <a:solidFill>
                <a:srgbClr val="FFFFFF"/>
              </a:solidFill>
              <a:ea typeface="Arial Unicode MS" pitchFamily="34" charset="-128"/>
              <a:cs typeface="Arial Unicode MS" pitchFamily="34" charset="-128"/>
            </a:endParaRPr>
          </a:p>
        </p:txBody>
      </p:sp>
      <p:sp>
        <p:nvSpPr>
          <p:cNvPr id="33" name="Rectangle 138"/>
          <p:cNvSpPr>
            <a:spLocks noChangeArrowheads="1"/>
          </p:cNvSpPr>
          <p:nvPr userDrawn="1">
            <p:custDataLst>
              <p:tags r:id="rId13"/>
            </p:custDataLst>
          </p:nvPr>
        </p:nvSpPr>
        <p:spPr bwMode="auto">
          <a:xfrm>
            <a:off x="179999" y="180000"/>
            <a:ext cx="8964000" cy="646112"/>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34" name="Rectangle 200"/>
          <p:cNvSpPr>
            <a:spLocks noChangeArrowheads="1"/>
          </p:cNvSpPr>
          <p:nvPr userDrawn="1">
            <p:custDataLst>
              <p:tags r:id="rId14"/>
            </p:custDataLst>
          </p:nvPr>
        </p:nvSpPr>
        <p:spPr bwMode="auto">
          <a:xfrm>
            <a:off x="180000" y="180000"/>
            <a:ext cx="649288" cy="2520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35" name="Rectangle 209"/>
          <p:cNvSpPr>
            <a:spLocks noChangeArrowheads="1"/>
          </p:cNvSpPr>
          <p:nvPr userDrawn="1">
            <p:custDataLst>
              <p:tags r:id="rId15"/>
            </p:custDataLst>
          </p:nvPr>
        </p:nvSpPr>
        <p:spPr bwMode="auto">
          <a:xfrm>
            <a:off x="180000" y="2880000"/>
            <a:ext cx="649288" cy="684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contourClr>
              <a:schemeClr val="bg2"/>
            </a:contourClr>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36" name="Rectangle 210"/>
          <p:cNvSpPr>
            <a:spLocks noChangeArrowheads="1"/>
          </p:cNvSpPr>
          <p:nvPr userDrawn="1">
            <p:custDataLst>
              <p:tags r:id="rId16"/>
            </p:custDataLst>
          </p:nvPr>
        </p:nvSpPr>
        <p:spPr bwMode="auto">
          <a:xfrm>
            <a:off x="180000" y="3744000"/>
            <a:ext cx="649288" cy="612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37" name="Rectangle 211"/>
          <p:cNvSpPr>
            <a:spLocks noChangeArrowheads="1"/>
          </p:cNvSpPr>
          <p:nvPr userDrawn="1">
            <p:custDataLst>
              <p:tags r:id="rId17"/>
            </p:custDataLst>
          </p:nvPr>
        </p:nvSpPr>
        <p:spPr bwMode="auto">
          <a:xfrm>
            <a:off x="180000" y="4536000"/>
            <a:ext cx="649288" cy="540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38" name="Rectangle 211"/>
          <p:cNvSpPr>
            <a:spLocks noChangeArrowheads="1"/>
          </p:cNvSpPr>
          <p:nvPr userDrawn="1">
            <p:custDataLst>
              <p:tags r:id="rId18"/>
            </p:custDataLst>
          </p:nvPr>
        </p:nvSpPr>
        <p:spPr bwMode="auto">
          <a:xfrm>
            <a:off x="180000" y="5256000"/>
            <a:ext cx="649288" cy="468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39" name="Rectangle 211"/>
          <p:cNvSpPr>
            <a:spLocks noChangeArrowheads="1"/>
          </p:cNvSpPr>
          <p:nvPr userDrawn="1">
            <p:custDataLst>
              <p:tags r:id="rId19"/>
            </p:custDataLst>
          </p:nvPr>
        </p:nvSpPr>
        <p:spPr bwMode="auto">
          <a:xfrm>
            <a:off x="180000" y="5904000"/>
            <a:ext cx="649288" cy="396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40" name="Rectangle 211"/>
          <p:cNvSpPr>
            <a:spLocks noChangeArrowheads="1"/>
          </p:cNvSpPr>
          <p:nvPr userDrawn="1">
            <p:custDataLst>
              <p:tags r:id="rId20"/>
            </p:custDataLst>
          </p:nvPr>
        </p:nvSpPr>
        <p:spPr bwMode="auto">
          <a:xfrm>
            <a:off x="180000" y="6480000"/>
            <a:ext cx="649288" cy="360000"/>
          </a:xfrm>
          <a:prstGeom prst="rect">
            <a:avLst/>
          </a:prstGeom>
          <a:solidFill>
            <a:schemeClr val="bg2">
              <a:alpha val="89999"/>
            </a:schemeClr>
          </a:solidFill>
          <a:ln w="25400">
            <a:solidFill>
              <a:schemeClr val="bg2"/>
            </a:solidFill>
            <a:miter lim="800000"/>
            <a:headEnd/>
            <a:tailEnd/>
          </a:ln>
          <a:effectLst/>
          <a:scene3d>
            <a:camera prst="orthographicFront"/>
            <a:lightRig rig="threePt" dir="t"/>
          </a:scene3d>
          <a:sp3d prstMaterial="dkEdge">
            <a:bevelT/>
          </a:sp3d>
        </p:spPr>
        <p:txBody>
          <a:bodyPr wrap="none" anchor="ctr"/>
          <a:lstStyle/>
          <a:p>
            <a:pPr algn="ctr" eaLnBrk="0" hangingPunct="0">
              <a:defRPr/>
            </a:pPr>
            <a:endParaRPr lang="en-GB" sz="2000">
              <a:solidFill>
                <a:srgbClr val="FFFFFF"/>
              </a:solidFill>
              <a:latin typeface="Siemens Slab" pitchFamily="2" charset="0"/>
              <a:ea typeface="Arial Unicode MS" pitchFamily="34" charset="-128"/>
              <a:cs typeface="Arial Unicode MS" pitchFamily="34" charset="-128"/>
            </a:endParaRPr>
          </a:p>
        </p:txBody>
      </p:sp>
      <p:sp>
        <p:nvSpPr>
          <p:cNvPr id="41" name="PubHalfFrame"/>
          <p:cNvSpPr>
            <a:spLocks noEditPoints="1" noChangeArrowheads="1"/>
          </p:cNvSpPr>
          <p:nvPr userDrawn="1"/>
        </p:nvSpPr>
        <p:spPr bwMode="auto">
          <a:xfrm>
            <a:off x="180000" y="180000"/>
            <a:ext cx="1828800" cy="18288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blipFill dpi="0" rotWithShape="1">
            <a:blip r:embed="rId22" cstate="print"/>
            <a:srcRect/>
            <a:stretch>
              <a:fillRect/>
            </a:stretch>
          </a:blipFill>
          <a:ln w="9525">
            <a:solidFill>
              <a:schemeClr val="bg2"/>
            </a:solidFill>
            <a:miter lim="800000"/>
            <a:headEnd/>
            <a:tailEnd/>
          </a:ln>
          <a:effectLst>
            <a:outerShdw dist="107763" dir="2700000" algn="ctr" rotWithShape="0">
              <a:srgbClr val="808080"/>
            </a:outerShdw>
          </a:effectLst>
          <a:scene3d>
            <a:camera prst="orthographicFront"/>
            <a:lightRig rig="threePt" dir="t"/>
          </a:scene3d>
          <a:sp3d prstMaterial="dkEdge">
            <a:bevelT/>
          </a:sp3d>
        </p:spPr>
        <p:txBody>
          <a:bodyPr/>
          <a:lstStyle/>
          <a:p>
            <a:pPr>
              <a:spcBef>
                <a:spcPct val="50000"/>
              </a:spcBef>
              <a:defRPr/>
            </a:pPr>
            <a:endParaRPr lang="de-AT" sz="2000">
              <a:solidFill>
                <a:srgbClr val="000000"/>
              </a:solidFill>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36367801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iming>
    <p:tnLst>
      <p:par>
        <p:cTn id="1" dur="indefinite" restart="never" nodeType="tmRoot"/>
      </p:par>
    </p:tnLst>
  </p:timing>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defRPr>
      </a:lvl2pPr>
      <a:lvl3pPr algn="l" rtl="0" eaLnBrk="0" fontAlgn="base" hangingPunct="0">
        <a:lnSpc>
          <a:spcPts val="2400"/>
        </a:lnSpc>
        <a:spcBef>
          <a:spcPct val="0"/>
        </a:spcBef>
        <a:spcAft>
          <a:spcPct val="0"/>
        </a:spcAft>
        <a:defRPr sz="2000" b="1">
          <a:solidFill>
            <a:schemeClr val="tx1"/>
          </a:solidFill>
          <a:latin typeface="Arial" charset="0"/>
        </a:defRPr>
      </a:lvl3pPr>
      <a:lvl4pPr algn="l" rtl="0" eaLnBrk="0" fontAlgn="base" hangingPunct="0">
        <a:lnSpc>
          <a:spcPts val="2400"/>
        </a:lnSpc>
        <a:spcBef>
          <a:spcPct val="0"/>
        </a:spcBef>
        <a:spcAft>
          <a:spcPct val="0"/>
        </a:spcAft>
        <a:defRPr sz="2000" b="1">
          <a:solidFill>
            <a:schemeClr val="tx1"/>
          </a:solidFill>
          <a:latin typeface="Arial" charset="0"/>
        </a:defRPr>
      </a:lvl4pPr>
      <a:lvl5pPr algn="l" rtl="0" eaLnBrk="0" fontAlgn="base" hangingPunct="0">
        <a:lnSpc>
          <a:spcPts val="2400"/>
        </a:lnSpc>
        <a:spcBef>
          <a:spcPct val="0"/>
        </a:spcBef>
        <a:spcAft>
          <a:spcPct val="0"/>
        </a:spcAft>
        <a:defRPr sz="2000" b="1">
          <a:solidFill>
            <a:schemeClr val="tx1"/>
          </a:solidFill>
          <a:latin typeface="Arial" charset="0"/>
        </a:defRPr>
      </a:lvl5pPr>
      <a:lvl6pPr marL="457200" algn="l" rtl="0" fontAlgn="base">
        <a:lnSpc>
          <a:spcPts val="2400"/>
        </a:lnSpc>
        <a:spcBef>
          <a:spcPct val="0"/>
        </a:spcBef>
        <a:spcAft>
          <a:spcPct val="0"/>
        </a:spcAft>
        <a:defRPr sz="2000" b="1">
          <a:solidFill>
            <a:schemeClr val="tx1"/>
          </a:solidFill>
          <a:latin typeface="Arial" charset="0"/>
        </a:defRPr>
      </a:lvl6pPr>
      <a:lvl7pPr marL="914400" algn="l" rtl="0" fontAlgn="base">
        <a:lnSpc>
          <a:spcPts val="2400"/>
        </a:lnSpc>
        <a:spcBef>
          <a:spcPct val="0"/>
        </a:spcBef>
        <a:spcAft>
          <a:spcPct val="0"/>
        </a:spcAft>
        <a:defRPr sz="2000" b="1">
          <a:solidFill>
            <a:schemeClr val="tx1"/>
          </a:solidFill>
          <a:latin typeface="Arial" charset="0"/>
        </a:defRPr>
      </a:lvl7pPr>
      <a:lvl8pPr marL="1371600" algn="l" rtl="0" fontAlgn="base">
        <a:lnSpc>
          <a:spcPts val="2400"/>
        </a:lnSpc>
        <a:spcBef>
          <a:spcPct val="0"/>
        </a:spcBef>
        <a:spcAft>
          <a:spcPct val="0"/>
        </a:spcAft>
        <a:defRPr sz="2000" b="1">
          <a:solidFill>
            <a:schemeClr val="tx1"/>
          </a:solidFill>
          <a:latin typeface="Arial" charset="0"/>
        </a:defRPr>
      </a:lvl8pPr>
      <a:lvl9pPr marL="1828800" algn="l" rtl="0" fontAlgn="base">
        <a:lnSpc>
          <a:spcPts val="2400"/>
        </a:lnSpc>
        <a:spcBef>
          <a:spcPct val="0"/>
        </a:spcBef>
        <a:spcAft>
          <a:spcPct val="0"/>
        </a:spcAft>
        <a:defRPr sz="2000" b="1">
          <a:solidFill>
            <a:schemeClr val="tx1"/>
          </a:solidFill>
          <a:latin typeface="Arial" charset="0"/>
        </a:defRPr>
      </a:lvl9pPr>
    </p:titleStyle>
    <p:bodyStyle>
      <a:lvl1pPr marL="342900" indent="-342900" algn="l" rtl="0" eaLnBrk="0" fontAlgn="base" hangingPunct="0">
        <a:lnSpc>
          <a:spcPts val="2400"/>
        </a:lnSpc>
        <a:spcBef>
          <a:spcPct val="0"/>
        </a:spcBef>
        <a:spcAft>
          <a:spcPct val="0"/>
        </a:spcAft>
        <a:buFont typeface="Wingdings" pitchFamily="2" charset="2"/>
        <a:buChar char="•"/>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e-DE">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de-DE">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F97DEF8-AE7A-4732-81FD-3CD834B368C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8585722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e-DE">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de-DE">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F97DEF8-AE7A-4732-81FD-3CD834B368C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99593507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kadgym.salzburg.at/home.php"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kadgym.salzburg.at/home.php" TargetMode="Externa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musgym.salzburg.at/index.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musgym.salzburg.at/index.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brgsbg.salzburg.at/brg/profil.php"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nms-taxham.salzburg.a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hyperlink" Target="mailto:claudia.leithner@lsr-sbg.gv.at"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hyperlink" Target="http://www.lsr-sbg.gv.at/" TargetMode="External"/><Relationship Id="rId4" Type="http://schemas.openxmlformats.org/officeDocument/2006/relationships/hyperlink" Target="mailto:angelica.schroeger@lsr-sbg.gv.at"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schulpsychologie.at/bildungsinformation"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www.bmbf.gv.at/schulen"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indent="182563" defTabSz="715963" eaLnBrk="1" hangingPunct="1">
              <a:buFont typeface="Wingdings" pitchFamily="2" charset="2"/>
              <a:buNone/>
              <a:defRPr/>
            </a:pPr>
            <a:endParaRPr lang="de-AT" sz="800" b="1" dirty="0" smtClean="0">
              <a:solidFill>
                <a:srgbClr val="FF0000"/>
              </a:solidFill>
            </a:endParaRPr>
          </a:p>
        </p:txBody>
      </p:sp>
      <p:sp>
        <p:nvSpPr>
          <p:cNvPr id="4099" name="Rectangle 2"/>
          <p:cNvSpPr txBox="1">
            <a:spLocks noChangeArrowheads="1"/>
          </p:cNvSpPr>
          <p:nvPr/>
        </p:nvSpPr>
        <p:spPr bwMode="auto">
          <a:xfrm>
            <a:off x="1979712" y="332656"/>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rPr>
              <a:t>Bildungsweg nach der </a:t>
            </a:r>
            <a:r>
              <a:rPr lang="de-AT" sz="2800" b="1" dirty="0" smtClean="0">
                <a:solidFill>
                  <a:srgbClr val="0000FF"/>
                </a:solidFill>
                <a:latin typeface="Calibri" pitchFamily="34" charset="0"/>
              </a:rPr>
              <a:t>Volksschule</a:t>
            </a:r>
          </a:p>
          <a:p>
            <a:pPr eaLnBrk="1" hangingPunct="1">
              <a:lnSpc>
                <a:spcPts val="2400"/>
              </a:lnSpc>
              <a:defRPr/>
            </a:pPr>
            <a:endParaRPr lang="de-DE" sz="3200" b="1" dirty="0" smtClean="0">
              <a:solidFill>
                <a:srgbClr val="FF9900"/>
              </a:solidFill>
              <a:ea typeface="Arial Unicode MS" pitchFamily="34" charset="-128"/>
              <a:cs typeface="Arial Unicode MS" pitchFamily="34" charset="-128"/>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878924"/>
            <a:ext cx="4320480" cy="493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6646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a:latin typeface="Calibri" pitchFamily="34" charset="0"/>
              </a:rPr>
              <a:t>Ist Ihr Kind oft krank?</a:t>
            </a:r>
          </a:p>
          <a:p>
            <a:pPr defTabSz="715963" eaLnBrk="1" hangingPunct="1">
              <a:lnSpc>
                <a:spcPct val="150000"/>
              </a:lnSpc>
              <a:buFont typeface="Wingdings" pitchFamily="2" charset="2"/>
              <a:buChar char="Ø"/>
              <a:defRPr/>
            </a:pPr>
            <a:r>
              <a:rPr lang="de-AT" sz="2400" dirty="0">
                <a:latin typeface="Calibri" pitchFamily="34" charset="0"/>
              </a:rPr>
              <a:t>Hört und sieht Ihr Kind gut?</a:t>
            </a:r>
          </a:p>
          <a:p>
            <a:pPr defTabSz="715963" eaLnBrk="1" hangingPunct="1">
              <a:lnSpc>
                <a:spcPct val="150000"/>
              </a:lnSpc>
              <a:buFont typeface="Wingdings" pitchFamily="2" charset="2"/>
              <a:buChar char="Ø"/>
              <a:defRPr/>
            </a:pPr>
            <a:r>
              <a:rPr lang="de-AT" sz="2400" dirty="0">
                <a:latin typeface="Calibri" pitchFamily="34" charset="0"/>
              </a:rPr>
              <a:t>Hat Ihr Kind einen gesunden Schlaf?</a:t>
            </a:r>
          </a:p>
          <a:p>
            <a:pPr defTabSz="715963" eaLnBrk="1" hangingPunct="1">
              <a:lnSpc>
                <a:spcPct val="150000"/>
              </a:lnSpc>
              <a:buFont typeface="Wingdings" pitchFamily="2" charset="2"/>
              <a:buChar char="Ø"/>
              <a:defRPr/>
            </a:pPr>
            <a:r>
              <a:rPr lang="de-AT" sz="2400" dirty="0">
                <a:latin typeface="Calibri" pitchFamily="34" charset="0"/>
              </a:rPr>
              <a:t>Ist Ihr Kind körperlich belastbar?</a:t>
            </a:r>
          </a:p>
          <a:p>
            <a:pPr defTabSz="715963" eaLnBrk="1" hangingPunct="1">
              <a:lnSpc>
                <a:spcPct val="150000"/>
              </a:lnSpc>
              <a:buFont typeface="Wingdings" pitchFamily="2" charset="2"/>
              <a:buChar char="Ø"/>
              <a:defRPr/>
            </a:pPr>
            <a:r>
              <a:rPr lang="de-AT" sz="2400" dirty="0">
                <a:latin typeface="Calibri" pitchFamily="34" charset="0"/>
              </a:rPr>
              <a:t>Bewegt sich Ihr Kind gerne?</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smtClean="0">
                <a:solidFill>
                  <a:srgbClr val="0000FF"/>
                </a:solidFill>
                <a:latin typeface="Calibri" pitchFamily="34" charset="0"/>
                <a:ea typeface="Arial Unicode MS" pitchFamily="34" charset="-128"/>
                <a:cs typeface="Arial Unicode MS" pitchFamily="34" charset="-128"/>
              </a:rPr>
              <a:t>Körperliche Voraussetzungen</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702467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a:latin typeface="Calibri" pitchFamily="34" charset="0"/>
              </a:rPr>
              <a:t>Fühlt sich Ihr Kind leicht ungerecht behandelt?</a:t>
            </a:r>
          </a:p>
          <a:p>
            <a:pPr defTabSz="715963" eaLnBrk="1" hangingPunct="1">
              <a:lnSpc>
                <a:spcPct val="150000"/>
              </a:lnSpc>
              <a:buFont typeface="Wingdings" pitchFamily="2" charset="2"/>
              <a:buChar char="Ø"/>
              <a:defRPr/>
            </a:pPr>
            <a:r>
              <a:rPr lang="de-AT" sz="2400" dirty="0">
                <a:latin typeface="Calibri" pitchFamily="34" charset="0"/>
              </a:rPr>
              <a:t>Fühlt sich Ihr Kind in der Klasse akzeptiert?</a:t>
            </a:r>
          </a:p>
          <a:p>
            <a:pPr defTabSz="715963" eaLnBrk="1" hangingPunct="1">
              <a:lnSpc>
                <a:spcPct val="150000"/>
              </a:lnSpc>
              <a:buFont typeface="Wingdings" pitchFamily="2" charset="2"/>
              <a:buChar char="Ø"/>
              <a:defRPr/>
            </a:pPr>
            <a:r>
              <a:rPr lang="de-AT" sz="2400" dirty="0">
                <a:latin typeface="Calibri" pitchFamily="34" charset="0"/>
              </a:rPr>
              <a:t>Kann es ertragen, nicht immer im Mittelpunkt zu stehen?</a:t>
            </a:r>
          </a:p>
          <a:p>
            <a:pPr defTabSz="715963" eaLnBrk="1" hangingPunct="1">
              <a:lnSpc>
                <a:spcPct val="150000"/>
              </a:lnSpc>
              <a:buFont typeface="Wingdings" pitchFamily="2" charset="2"/>
              <a:buChar char="Ø"/>
              <a:defRPr/>
            </a:pPr>
            <a:r>
              <a:rPr lang="de-AT" sz="2400" dirty="0">
                <a:latin typeface="Calibri" pitchFamily="34" charset="0"/>
              </a:rPr>
              <a:t>Kann das Kind Vereinbarungen einhalten?</a:t>
            </a:r>
          </a:p>
          <a:p>
            <a:pPr defTabSz="715963" eaLnBrk="1" hangingPunct="1">
              <a:lnSpc>
                <a:spcPct val="150000"/>
              </a:lnSpc>
              <a:buFont typeface="Wingdings" pitchFamily="2" charset="2"/>
              <a:buChar char="Ø"/>
              <a:defRPr/>
            </a:pPr>
            <a:r>
              <a:rPr lang="de-AT" sz="2400" dirty="0">
                <a:latin typeface="Calibri" pitchFamily="34" charset="0"/>
              </a:rPr>
              <a:t>Kann Ihr Kind leicht Freunde/innen finden?</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smtClean="0">
                <a:solidFill>
                  <a:srgbClr val="0000FF"/>
                </a:solidFill>
                <a:latin typeface="Calibri" pitchFamily="34" charset="0"/>
                <a:ea typeface="Arial Unicode MS" pitchFamily="34" charset="-128"/>
                <a:cs typeface="Arial Unicode MS" pitchFamily="34" charset="-128"/>
              </a:rPr>
              <a:t>Soziales Verhalten</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618199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a:latin typeface="Calibri" pitchFamily="34" charset="0"/>
              </a:rPr>
              <a:t>Wie weit ist der Schulweg?</a:t>
            </a:r>
          </a:p>
          <a:p>
            <a:pPr defTabSz="715963" eaLnBrk="1" hangingPunct="1">
              <a:lnSpc>
                <a:spcPct val="150000"/>
              </a:lnSpc>
              <a:buFont typeface="Wingdings" pitchFamily="2" charset="2"/>
              <a:buChar char="Ø"/>
              <a:defRPr/>
            </a:pPr>
            <a:r>
              <a:rPr lang="de-AT" sz="2400" dirty="0">
                <a:latin typeface="Calibri" pitchFamily="34" charset="0"/>
              </a:rPr>
              <a:t>Ist eine Nachmittagsbetreuung sinnvoll oder notwendig?</a:t>
            </a:r>
          </a:p>
          <a:p>
            <a:pPr defTabSz="715963" eaLnBrk="1" hangingPunct="1">
              <a:lnSpc>
                <a:spcPct val="150000"/>
              </a:lnSpc>
              <a:buFont typeface="Wingdings" pitchFamily="2" charset="2"/>
              <a:buChar char="Ø"/>
              <a:defRPr/>
            </a:pPr>
            <a:r>
              <a:rPr lang="de-AT" sz="2400" dirty="0">
                <a:latin typeface="Calibri" pitchFamily="34" charset="0"/>
              </a:rPr>
              <a:t>Können die Eltern das Kind beim Lernen oder bei der Lernplanung unterstützen?</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smtClean="0">
                <a:solidFill>
                  <a:srgbClr val="0000FF"/>
                </a:solidFill>
                <a:latin typeface="Calibri" pitchFamily="34" charset="0"/>
                <a:ea typeface="Arial Unicode MS" pitchFamily="34" charset="-128"/>
                <a:cs typeface="Arial Unicode MS" pitchFamily="34" charset="-128"/>
              </a:rPr>
              <a:t>Familiären Bedingungen</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1630152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Font typeface="Wingdings" pitchFamily="2" charset="2"/>
              <a:buChar char="Ø"/>
              <a:defRPr/>
            </a:pPr>
            <a:r>
              <a:rPr lang="de-AT" sz="2400" dirty="0">
                <a:solidFill>
                  <a:srgbClr val="FF0000"/>
                </a:solidFill>
                <a:latin typeface="Calibri" pitchFamily="34" charset="0"/>
              </a:rPr>
              <a:t>Kinder mit sonderpädagogischem </a:t>
            </a:r>
            <a:r>
              <a:rPr lang="de-AT" sz="2400" dirty="0" smtClean="0">
                <a:solidFill>
                  <a:srgbClr val="FF0000"/>
                </a:solidFill>
                <a:latin typeface="Calibri" pitchFamily="34" charset="0"/>
              </a:rPr>
              <a:t>Förderbedarf </a:t>
            </a:r>
          </a:p>
          <a:p>
            <a:pPr marL="0" indent="0" defTabSz="715963" eaLnBrk="1" hangingPunct="1">
              <a:lnSpc>
                <a:spcPct val="100000"/>
              </a:lnSpc>
              <a:buNone/>
              <a:tabLst>
                <a:tab pos="355600" algn="l"/>
              </a:tabLst>
              <a:defRPr/>
            </a:pPr>
            <a:r>
              <a:rPr lang="de-AT" sz="2400" dirty="0">
                <a:solidFill>
                  <a:srgbClr val="FF0000"/>
                </a:solidFill>
                <a:latin typeface="Calibri" pitchFamily="34" charset="0"/>
              </a:rPr>
              <a:t>	</a:t>
            </a:r>
            <a:r>
              <a:rPr lang="de-AT" sz="2400" dirty="0" smtClean="0">
                <a:solidFill>
                  <a:srgbClr val="FF0000"/>
                </a:solidFill>
                <a:latin typeface="Calibri" pitchFamily="34" charset="0"/>
              </a:rPr>
              <a:t>nach </a:t>
            </a:r>
            <a:r>
              <a:rPr lang="de-AT" sz="2400" dirty="0">
                <a:solidFill>
                  <a:srgbClr val="FF0000"/>
                </a:solidFill>
                <a:latin typeface="Calibri" pitchFamily="34" charset="0"/>
              </a:rPr>
              <a:t>§ 8 </a:t>
            </a:r>
            <a:r>
              <a:rPr lang="de-AT" sz="2400" dirty="0" err="1">
                <a:solidFill>
                  <a:srgbClr val="FF0000"/>
                </a:solidFill>
                <a:latin typeface="Calibri" pitchFamily="34" charset="0"/>
              </a:rPr>
              <a:t>SchPflG</a:t>
            </a:r>
            <a:endParaRPr lang="de-AT" sz="2400" dirty="0">
              <a:solidFill>
                <a:srgbClr val="FF0000"/>
              </a:solidFill>
              <a:latin typeface="Calibri" pitchFamily="34" charset="0"/>
            </a:endParaRPr>
          </a:p>
          <a:p>
            <a:pPr defTabSz="715963" eaLnBrk="1" hangingPunct="1">
              <a:lnSpc>
                <a:spcPct val="150000"/>
              </a:lnSpc>
              <a:buFont typeface="Wingdings" pitchFamily="2" charset="2"/>
              <a:buChar char="Ø"/>
              <a:defRPr/>
            </a:pPr>
            <a:r>
              <a:rPr lang="de-AT" sz="2400" dirty="0" smtClean="0">
                <a:latin typeface="Calibri" pitchFamily="34" charset="0"/>
              </a:rPr>
              <a:t>Lernbehinderungen</a:t>
            </a:r>
            <a:endParaRPr lang="de-AT" sz="2400" dirty="0">
              <a:latin typeface="Calibri" pitchFamily="34" charset="0"/>
            </a:endParaRPr>
          </a:p>
          <a:p>
            <a:pPr defTabSz="715963" eaLnBrk="1" hangingPunct="1">
              <a:lnSpc>
                <a:spcPct val="150000"/>
              </a:lnSpc>
              <a:buFont typeface="Wingdings" pitchFamily="2" charset="2"/>
              <a:buChar char="Ø"/>
              <a:defRPr/>
            </a:pPr>
            <a:r>
              <a:rPr lang="de-AT" sz="2400" dirty="0">
                <a:latin typeface="Calibri" pitchFamily="34" charset="0"/>
              </a:rPr>
              <a:t>Geistige Behinderungen</a:t>
            </a:r>
          </a:p>
          <a:p>
            <a:pPr defTabSz="715963" eaLnBrk="1" hangingPunct="1">
              <a:lnSpc>
                <a:spcPct val="150000"/>
              </a:lnSpc>
              <a:buFont typeface="Wingdings" pitchFamily="2" charset="2"/>
              <a:buChar char="Ø"/>
              <a:defRPr/>
            </a:pPr>
            <a:r>
              <a:rPr lang="de-AT" sz="2400" dirty="0">
                <a:latin typeface="Calibri" pitchFamily="34" charset="0"/>
              </a:rPr>
              <a:t>Körperbehinderungen *</a:t>
            </a:r>
          </a:p>
          <a:p>
            <a:pPr defTabSz="715963" eaLnBrk="1" hangingPunct="1">
              <a:lnSpc>
                <a:spcPct val="150000"/>
              </a:lnSpc>
              <a:buFont typeface="Wingdings" pitchFamily="2" charset="2"/>
              <a:buChar char="Ø"/>
              <a:defRPr/>
            </a:pPr>
            <a:r>
              <a:rPr lang="de-AT" sz="2400" dirty="0">
                <a:latin typeface="Calibri" pitchFamily="34" charset="0"/>
              </a:rPr>
              <a:t>Sinnesbehinderungen *</a:t>
            </a:r>
          </a:p>
          <a:p>
            <a:pPr defTabSz="715963" eaLnBrk="1" hangingPunct="1">
              <a:lnSpc>
                <a:spcPct val="150000"/>
              </a:lnSpc>
              <a:buFont typeface="Wingdings" pitchFamily="2" charset="2"/>
              <a:buChar char="Ø"/>
              <a:defRPr/>
            </a:pPr>
            <a:r>
              <a:rPr lang="de-AT" sz="2400" dirty="0">
                <a:latin typeface="Calibri" pitchFamily="34" charset="0"/>
              </a:rPr>
              <a:t>Verhaltensbehinderungen</a:t>
            </a:r>
          </a:p>
          <a:p>
            <a:pPr marL="0" indent="0" defTabSz="715963" eaLnBrk="1" hangingPunct="1">
              <a:lnSpc>
                <a:spcPct val="150000"/>
              </a:lnSpc>
              <a:buNone/>
              <a:defRPr/>
            </a:pPr>
            <a:endParaRPr lang="de-AT" sz="2400" dirty="0" smtClean="0">
              <a:latin typeface="Calibri" pitchFamily="34" charset="0"/>
            </a:endParaRPr>
          </a:p>
          <a:p>
            <a:pPr marL="0" indent="0" defTabSz="715963" eaLnBrk="1" hangingPunct="1">
              <a:lnSpc>
                <a:spcPct val="150000"/>
              </a:lnSpc>
              <a:buNone/>
              <a:defRPr/>
            </a:pPr>
            <a:r>
              <a:rPr lang="de-AT" sz="2400" dirty="0" smtClean="0">
                <a:latin typeface="Calibri" pitchFamily="34" charset="0"/>
              </a:rPr>
              <a:t>INTEGRATION </a:t>
            </a:r>
            <a:r>
              <a:rPr lang="de-AT" sz="2400" dirty="0">
                <a:latin typeface="Calibri" pitchFamily="34" charset="0"/>
              </a:rPr>
              <a:t>in  NMS (* auch AHS)  möglich </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a:solidFill>
                  <a:srgbClr val="0000FF"/>
                </a:solidFill>
                <a:latin typeface="Calibri" pitchFamily="34" charset="0"/>
                <a:ea typeface="Arial Unicode MS" pitchFamily="34" charset="-128"/>
                <a:cs typeface="Arial Unicode MS" pitchFamily="34" charset="-128"/>
              </a:rPr>
              <a:t>Sonderpädagogische Zentren</a:t>
            </a:r>
          </a:p>
        </p:txBody>
      </p:sp>
    </p:spTree>
    <p:extLst>
      <p:ext uri="{BB962C8B-B14F-4D97-AF65-F5344CB8AC3E}">
        <p14:creationId xmlns:p14="http://schemas.microsoft.com/office/powerpoint/2010/main" val="17293763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indent="0" defTabSz="715963" eaLnBrk="1" hangingPunct="1">
              <a:lnSpc>
                <a:spcPct val="100000"/>
              </a:lnSpc>
              <a:buNone/>
              <a:defRPr/>
            </a:pPr>
            <a:r>
              <a:rPr lang="de-AT" sz="2400" dirty="0">
                <a:latin typeface="Calibri" pitchFamily="34" charset="0"/>
              </a:rPr>
              <a:t>in der Stadt </a:t>
            </a:r>
            <a:r>
              <a:rPr lang="de-AT" sz="2400" dirty="0" smtClean="0">
                <a:latin typeface="Calibri" pitchFamily="34" charset="0"/>
              </a:rPr>
              <a:t>Salzburg</a:t>
            </a:r>
          </a:p>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Font typeface="Wingdings" pitchFamily="2" charset="2"/>
              <a:buChar char="Ø"/>
              <a:defRPr/>
            </a:pPr>
            <a:endParaRPr lang="de-AT" sz="4000" dirty="0" smtClean="0">
              <a:latin typeface="Calibri" pitchFamily="34" charset="0"/>
            </a:endParaRPr>
          </a:p>
          <a:p>
            <a:pPr marL="0" indent="0" algn="ctr" defTabSz="715963" eaLnBrk="1" hangingPunct="1">
              <a:lnSpc>
                <a:spcPct val="100000"/>
              </a:lnSpc>
              <a:buNone/>
              <a:defRPr/>
            </a:pPr>
            <a:r>
              <a:rPr lang="de-AT" sz="4000" dirty="0" smtClean="0">
                <a:latin typeface="Calibri" pitchFamily="34" charset="0"/>
              </a:rPr>
              <a:t>Gymnasien</a:t>
            </a:r>
            <a:endParaRPr lang="de-AT" sz="4000" dirty="0">
              <a:latin typeface="Calibri" pitchFamily="34" charset="0"/>
            </a:endParaRPr>
          </a:p>
          <a:p>
            <a:pPr marL="0" indent="0" algn="ctr" defTabSz="715963" eaLnBrk="1" hangingPunct="1">
              <a:lnSpc>
                <a:spcPct val="100000"/>
              </a:lnSpc>
              <a:buNone/>
              <a:defRPr/>
            </a:pPr>
            <a:r>
              <a:rPr lang="de-AT" sz="4000" dirty="0">
                <a:latin typeface="Calibri" pitchFamily="34" charset="0"/>
              </a:rPr>
              <a:t>---------------------</a:t>
            </a:r>
          </a:p>
          <a:p>
            <a:pPr marL="0" indent="0" algn="ctr" defTabSz="715963" eaLnBrk="1" hangingPunct="1">
              <a:lnSpc>
                <a:spcPct val="100000"/>
              </a:lnSpc>
              <a:buNone/>
              <a:defRPr/>
            </a:pPr>
            <a:r>
              <a:rPr lang="de-AT" sz="4000" dirty="0">
                <a:latin typeface="Calibri" pitchFamily="34" charset="0"/>
              </a:rPr>
              <a:t>Realgymnasien</a:t>
            </a:r>
          </a:p>
          <a:p>
            <a:pPr defTabSz="715963" eaLnBrk="1" hangingPunct="1">
              <a:lnSpc>
                <a:spcPct val="100000"/>
              </a:lnSpc>
              <a:buFont typeface="Wingdings" pitchFamily="2" charset="2"/>
              <a:buChar char="Ø"/>
              <a:defRPr/>
            </a:pPr>
            <a:endParaRPr lang="de-AT" sz="2400" dirty="0" smtClean="0">
              <a:latin typeface="Calibri" pitchFamily="34" charset="0"/>
            </a:endParaRPr>
          </a:p>
          <a:p>
            <a:pPr defTabSz="715963" eaLnBrk="1" hangingPunct="1">
              <a:lnSpc>
                <a:spcPct val="100000"/>
              </a:lnSpc>
              <a:buFont typeface="Wingdings" pitchFamily="2" charset="2"/>
              <a:buChar char="Ø"/>
              <a:defRPr/>
            </a:pPr>
            <a:endParaRPr lang="de-AT" sz="2400" dirty="0" smtClean="0">
              <a:latin typeface="Calibri" pitchFamily="34" charset="0"/>
            </a:endParaRPr>
          </a:p>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Font typeface="Wingdings" pitchFamily="2" charset="2"/>
              <a:buChar char="Ø"/>
              <a:defRPr/>
            </a:pPr>
            <a:endParaRPr lang="de-AT" sz="2400" dirty="0" smtClean="0">
              <a:latin typeface="Calibri" pitchFamily="34" charset="0"/>
            </a:endParaRPr>
          </a:p>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Font typeface="Wingdings" pitchFamily="2" charset="2"/>
              <a:buChar char="Ø"/>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Allgemein bildende höhere Schulen (AHS) </a:t>
            </a:r>
            <a:endParaRPr lang="de-DE" sz="2800" b="1" dirty="0">
              <a:solidFill>
                <a:srgbClr val="0000FF"/>
              </a:solidFill>
              <a:latin typeface="Calibri" pitchFamily="34" charset="0"/>
              <a:ea typeface="Arial Unicode MS" pitchFamily="34" charset="-128"/>
              <a:cs typeface="Arial Unicode MS" pitchFamily="34" charset="-128"/>
            </a:endParaRPr>
          </a:p>
        </p:txBody>
      </p:sp>
      <p:pic>
        <p:nvPicPr>
          <p:cNvPr id="7" name="Picture 16" descr="35913405"/>
          <p:cNvPicPr>
            <a:picLocks noChangeAspect="1" noChangeArrowheads="1" noCrop="1"/>
          </p:cNvPicPr>
          <p:nvPr/>
        </p:nvPicPr>
        <p:blipFill>
          <a:blip r:embed="rId3"/>
          <a:srcRect/>
          <a:stretch>
            <a:fillRect/>
          </a:stretch>
        </p:blipFill>
        <p:spPr bwMode="auto">
          <a:xfrm>
            <a:off x="1187624" y="2060848"/>
            <a:ext cx="2062046" cy="1368773"/>
          </a:xfrm>
          <a:prstGeom prst="rect">
            <a:avLst/>
          </a:prstGeom>
          <a:noFill/>
          <a:ln w="9525">
            <a:noFill/>
            <a:miter lim="800000"/>
            <a:headEnd/>
            <a:tailEnd/>
          </a:ln>
        </p:spPr>
      </p:pic>
      <p:pic>
        <p:nvPicPr>
          <p:cNvPr id="8" name="Picture 10" descr="j0290266"/>
          <p:cNvPicPr>
            <a:picLocks noChangeAspect="1" noChangeArrowheads="1"/>
          </p:cNvPicPr>
          <p:nvPr/>
        </p:nvPicPr>
        <p:blipFill>
          <a:blip r:embed="rId4"/>
          <a:srcRect/>
          <a:stretch>
            <a:fillRect/>
          </a:stretch>
        </p:blipFill>
        <p:spPr bwMode="auto">
          <a:xfrm>
            <a:off x="6804248" y="1484784"/>
            <a:ext cx="1787271" cy="1667284"/>
          </a:xfrm>
          <a:prstGeom prst="rect">
            <a:avLst/>
          </a:prstGeom>
          <a:noFill/>
          <a:ln w="9525">
            <a:noFill/>
            <a:miter lim="800000"/>
            <a:headEnd/>
            <a:tailEnd/>
          </a:ln>
        </p:spPr>
      </p:pic>
    </p:spTree>
    <p:extLst>
      <p:ext uri="{BB962C8B-B14F-4D97-AF65-F5344CB8AC3E}">
        <p14:creationId xmlns:p14="http://schemas.microsoft.com/office/powerpoint/2010/main" val="18575253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smtClean="0">
                <a:latin typeface="Calibri" pitchFamily="34" charset="0"/>
              </a:rPr>
              <a:t>Vermittlung </a:t>
            </a:r>
            <a:r>
              <a:rPr lang="de-AT" sz="2400" dirty="0">
                <a:latin typeface="Calibri" pitchFamily="34" charset="0"/>
              </a:rPr>
              <a:t>einer umfassenden und vertieften </a:t>
            </a:r>
            <a:r>
              <a:rPr lang="de-AT" sz="2400" dirty="0" smtClean="0">
                <a:latin typeface="Calibri" pitchFamily="34" charset="0"/>
              </a:rPr>
              <a:t>Allgemeinbildung</a:t>
            </a:r>
            <a:endParaRPr lang="de-AT" sz="2400" dirty="0">
              <a:latin typeface="Calibri" pitchFamily="34" charset="0"/>
            </a:endParaRPr>
          </a:p>
          <a:p>
            <a:pPr defTabSz="715963" eaLnBrk="1" hangingPunct="1">
              <a:lnSpc>
                <a:spcPct val="100000"/>
              </a:lnSpc>
              <a:buFont typeface="Wingdings" pitchFamily="2" charset="2"/>
              <a:buChar char="Ø"/>
              <a:defRPr/>
            </a:pPr>
            <a:endParaRPr lang="de-AT" sz="2400" dirty="0">
              <a:latin typeface="Calibri" pitchFamily="34" charset="0"/>
            </a:endParaRPr>
          </a:p>
          <a:p>
            <a:pPr marL="0" indent="0" defTabSz="715963" eaLnBrk="1" hangingPunct="1">
              <a:lnSpc>
                <a:spcPct val="100000"/>
              </a:lnSpc>
              <a:buNone/>
              <a:defRPr/>
            </a:pPr>
            <a:r>
              <a:rPr lang="de-AT" sz="2400" b="1" dirty="0">
                <a:latin typeface="Calibri" pitchFamily="34" charset="0"/>
              </a:rPr>
              <a:t>Ziel: </a:t>
            </a:r>
            <a:r>
              <a:rPr lang="de-AT" sz="2400" dirty="0">
                <a:latin typeface="Calibri" pitchFamily="34" charset="0"/>
              </a:rPr>
              <a:t>Reifeprüfung (Matura</a:t>
            </a:r>
            <a:r>
              <a:rPr lang="de-AT" sz="2400" dirty="0" smtClean="0">
                <a:latin typeface="Calibri" pitchFamily="34" charset="0"/>
              </a:rPr>
              <a:t>)</a:t>
            </a:r>
            <a:endParaRPr lang="de-AT" sz="2400" dirty="0">
              <a:latin typeface="Calibri" pitchFamily="34" charset="0"/>
            </a:endParaRPr>
          </a:p>
          <a:p>
            <a:pPr lvl="3" defTabSz="715963" eaLnBrk="1" hangingPunct="1">
              <a:lnSpc>
                <a:spcPct val="100000"/>
              </a:lnSpc>
              <a:buClr>
                <a:srgbClr val="0000FF"/>
              </a:buClr>
              <a:defRPr/>
            </a:pPr>
            <a:r>
              <a:rPr lang="de-AT" sz="2400" dirty="0">
                <a:latin typeface="Calibri" pitchFamily="34" charset="0"/>
              </a:rPr>
              <a:t>Berechtigung zum Studium an der Universität</a:t>
            </a:r>
          </a:p>
          <a:p>
            <a:pPr lvl="3" defTabSz="715963" eaLnBrk="1" hangingPunct="1">
              <a:lnSpc>
                <a:spcPct val="100000"/>
              </a:lnSpc>
              <a:buClr>
                <a:srgbClr val="0000FF"/>
              </a:buClr>
              <a:defRPr/>
            </a:pPr>
            <a:r>
              <a:rPr lang="de-AT" sz="2400" dirty="0">
                <a:latin typeface="Calibri" pitchFamily="34" charset="0"/>
              </a:rPr>
              <a:t>Zugang zu Fachhochschulen, berufsspezifischen Ausbildungen: Kollegs, Akademien, Hochschulkursen und anderen Lehrgängen</a:t>
            </a:r>
          </a:p>
          <a:p>
            <a:pPr lvl="3" defTabSz="715963" eaLnBrk="1" hangingPunct="1">
              <a:lnSpc>
                <a:spcPct val="100000"/>
              </a:lnSpc>
              <a:buClr>
                <a:srgbClr val="0000FF"/>
              </a:buClr>
              <a:defRPr/>
            </a:pPr>
            <a:r>
              <a:rPr lang="de-AT" sz="2400" dirty="0">
                <a:latin typeface="Calibri" pitchFamily="34" charset="0"/>
              </a:rPr>
              <a:t>Direkter Einstieg in Berufsleben</a:t>
            </a:r>
          </a:p>
          <a:p>
            <a:pPr defTabSz="715963" eaLnBrk="1" hangingPunct="1">
              <a:lnSpc>
                <a:spcPct val="100000"/>
              </a:lnSpc>
              <a:buClr>
                <a:srgbClr val="0000FF"/>
              </a:buClr>
              <a:buFont typeface="Wingdings" pitchFamily="2" charset="2"/>
              <a:buChar char="Ø"/>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Allgemein bildende höhere Schulen (AHS) </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263168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Font typeface="Wingdings" pitchFamily="2" charset="2"/>
              <a:buChar char="Ø"/>
              <a:defRPr/>
            </a:pPr>
            <a:endParaRPr lang="de-AT" sz="2400" dirty="0">
              <a:latin typeface="Calibri" pitchFamily="34" charset="0"/>
            </a:endParaRPr>
          </a:p>
          <a:p>
            <a:pPr marL="0" indent="0" defTabSz="715963" eaLnBrk="1" hangingPunct="1">
              <a:lnSpc>
                <a:spcPct val="100000"/>
              </a:lnSpc>
              <a:buClr>
                <a:srgbClr val="0000FF"/>
              </a:buClr>
              <a:buNone/>
              <a:defRPr/>
            </a:pPr>
            <a:r>
              <a:rPr lang="de-AT" sz="2400" b="1" dirty="0">
                <a:latin typeface="Calibri" pitchFamily="34" charset="0"/>
              </a:rPr>
              <a:t>Aufnahmevoraussetzungen:</a:t>
            </a:r>
          </a:p>
          <a:p>
            <a:pPr defTabSz="715963" eaLnBrk="1" hangingPunct="1">
              <a:lnSpc>
                <a:spcPct val="100000"/>
              </a:lnSpc>
              <a:buClr>
                <a:srgbClr val="0000FF"/>
              </a:buClr>
              <a:buFont typeface="Wingdings" pitchFamily="2" charset="2"/>
              <a:buChar char="§"/>
              <a:defRPr/>
            </a:pPr>
            <a:r>
              <a:rPr lang="de-AT" sz="2400" dirty="0">
                <a:latin typeface="Calibri" pitchFamily="34" charset="0"/>
              </a:rPr>
              <a:t>Erfolgreicher Abschluss der 4. Klasse VS + rechtzeitige Anmeldung an der AHS:</a:t>
            </a:r>
          </a:p>
          <a:p>
            <a:pPr lvl="3" defTabSz="715963" eaLnBrk="1" hangingPunct="1">
              <a:lnSpc>
                <a:spcPct val="100000"/>
              </a:lnSpc>
              <a:buClr>
                <a:srgbClr val="0000FF"/>
              </a:buClr>
              <a:defRPr/>
            </a:pPr>
            <a:r>
              <a:rPr lang="de-AT" sz="2400" dirty="0">
                <a:latin typeface="Calibri" pitchFamily="34" charset="0"/>
              </a:rPr>
              <a:t>D, M: „Sehr gut“ oder „Gut“</a:t>
            </a:r>
          </a:p>
          <a:p>
            <a:pPr lvl="3" defTabSz="715963" eaLnBrk="1" hangingPunct="1">
              <a:lnSpc>
                <a:spcPct val="100000"/>
              </a:lnSpc>
              <a:buClr>
                <a:srgbClr val="0000FF"/>
              </a:buClr>
              <a:defRPr/>
            </a:pPr>
            <a:r>
              <a:rPr lang="de-AT" sz="2400" dirty="0">
                <a:latin typeface="Calibri" pitchFamily="34" charset="0"/>
              </a:rPr>
              <a:t>Bei einem „Befriedigend“: Wenn Schulkonferenz der VS zustimmt bzw. Aufnahmeprüfung</a:t>
            </a:r>
          </a:p>
          <a:p>
            <a:pPr defTabSz="715963" eaLnBrk="1" hangingPunct="1">
              <a:lnSpc>
                <a:spcPct val="100000"/>
              </a:lnSpc>
              <a:buClr>
                <a:srgbClr val="0000FF"/>
              </a:buClr>
              <a:buFont typeface="Wingdings" pitchFamily="2" charset="2"/>
              <a:buChar char="§"/>
              <a:defRPr/>
            </a:pPr>
            <a:r>
              <a:rPr lang="de-AT" sz="2400" dirty="0">
                <a:latin typeface="Calibri" pitchFamily="34" charset="0"/>
              </a:rPr>
              <a:t>Aktuelle Anmeldetermine:</a:t>
            </a:r>
          </a:p>
          <a:p>
            <a:pPr lvl="3" defTabSz="715963" eaLnBrk="1" hangingPunct="1">
              <a:lnSpc>
                <a:spcPct val="100000"/>
              </a:lnSpc>
              <a:buClr>
                <a:srgbClr val="0000FF"/>
              </a:buClr>
              <a:defRPr/>
            </a:pPr>
            <a:r>
              <a:rPr lang="de-AT" sz="2400" dirty="0">
                <a:latin typeface="Calibri" pitchFamily="34" charset="0"/>
              </a:rPr>
              <a:t>Homepage der jeweiligen Schule oder</a:t>
            </a:r>
          </a:p>
          <a:p>
            <a:pPr lvl="3" defTabSz="715963" eaLnBrk="1" hangingPunct="1">
              <a:lnSpc>
                <a:spcPct val="100000"/>
              </a:lnSpc>
              <a:buClr>
                <a:srgbClr val="0000FF"/>
              </a:buClr>
              <a:defRPr/>
            </a:pPr>
            <a:r>
              <a:rPr lang="de-AT" sz="2400" dirty="0">
                <a:latin typeface="Calibri" pitchFamily="34" charset="0"/>
              </a:rPr>
              <a:t>Homepage des Landesschulrates für Salzburg: www.lsr-sbg.gv.at </a:t>
            </a: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Allgemein bildende höhere Schulen (AHS) </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766699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Gymnasium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00808"/>
            <a:ext cx="7399839" cy="3405542"/>
          </a:xfrm>
          <a:prstGeom prst="rect">
            <a:avLst/>
          </a:prstGeom>
          <a:noFill/>
          <a:ln>
            <a:noFill/>
          </a:ln>
          <a:effectLst>
            <a:outerShdw blurRad="508000"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546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indent="0" defTabSz="715963" eaLnBrk="1" hangingPunct="1">
              <a:lnSpc>
                <a:spcPct val="100000"/>
              </a:lnSpc>
              <a:buNone/>
              <a:defRPr/>
            </a:pPr>
            <a:r>
              <a:rPr lang="de-AT" sz="2400" b="1" dirty="0" smtClean="0">
                <a:latin typeface="Calibri" pitchFamily="34" charset="0"/>
              </a:rPr>
              <a:t>Bundesgymnasien</a:t>
            </a:r>
          </a:p>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smtClean="0">
                <a:latin typeface="Calibri" pitchFamily="34" charset="0"/>
              </a:rPr>
              <a:t>Akademisches </a:t>
            </a:r>
            <a:r>
              <a:rPr lang="de-AT" sz="2400" dirty="0">
                <a:latin typeface="Calibri" pitchFamily="34" charset="0"/>
              </a:rPr>
              <a:t>Gymnasium</a:t>
            </a:r>
          </a:p>
          <a:p>
            <a:pPr defTabSz="715963" eaLnBrk="1" hangingPunct="1">
              <a:lnSpc>
                <a:spcPct val="100000"/>
              </a:lnSpc>
              <a:buClr>
                <a:srgbClr val="0000FF"/>
              </a:buClr>
              <a:buFont typeface="Wingdings" pitchFamily="2" charset="2"/>
              <a:buChar char="§"/>
              <a:defRPr/>
            </a:pPr>
            <a:r>
              <a:rPr lang="de-AT" sz="2400" dirty="0" smtClean="0">
                <a:latin typeface="Calibri" pitchFamily="34" charset="0"/>
              </a:rPr>
              <a:t>BG </a:t>
            </a:r>
            <a:r>
              <a:rPr lang="de-AT" sz="2400" dirty="0" err="1">
                <a:latin typeface="Calibri" pitchFamily="34" charset="0"/>
              </a:rPr>
              <a:t>Zaunergasse</a:t>
            </a: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a:latin typeface="Calibri" pitchFamily="34" charset="0"/>
              </a:rPr>
              <a:t>Karlheinz-Böhm-Gymnasium Nonntal</a:t>
            </a:r>
          </a:p>
          <a:p>
            <a:pPr defTabSz="715963" eaLnBrk="1" hangingPunct="1">
              <a:lnSpc>
                <a:spcPct val="100000"/>
              </a:lnSpc>
              <a:buClr>
                <a:srgbClr val="0000FF"/>
              </a:buClr>
              <a:buFont typeface="Wingdings" pitchFamily="2" charset="2"/>
              <a:buChar char="§"/>
              <a:defRPr/>
            </a:pPr>
            <a:r>
              <a:rPr lang="de-AT" sz="2400" dirty="0">
                <a:latin typeface="Calibri" pitchFamily="34" charset="0"/>
              </a:rPr>
              <a:t>Musisches Gymnasium</a:t>
            </a:r>
          </a:p>
          <a:p>
            <a:pPr defTabSz="715963" eaLnBrk="1" hangingPunct="1">
              <a:lnSpc>
                <a:spcPct val="100000"/>
              </a:lnSpc>
              <a:buClr>
                <a:srgbClr val="0000FF"/>
              </a:buClr>
              <a:buFont typeface="Wingdings" pitchFamily="2" charset="2"/>
              <a:buChar char="§"/>
              <a:defRPr/>
            </a:pPr>
            <a:endParaRPr lang="de-AT" sz="2400" dirty="0" smtClean="0">
              <a:latin typeface="Calibri" pitchFamily="34" charset="0"/>
            </a:endParaRPr>
          </a:p>
          <a:p>
            <a:pPr marL="0" indent="0" defTabSz="715963" eaLnBrk="1" hangingPunct="1">
              <a:lnSpc>
                <a:spcPct val="100000"/>
              </a:lnSpc>
              <a:buClr>
                <a:srgbClr val="0000FF"/>
              </a:buClr>
              <a:buNone/>
              <a:defRPr/>
            </a:pPr>
            <a:r>
              <a:rPr lang="de-AT" sz="2400" b="1" dirty="0" smtClean="0">
                <a:latin typeface="Calibri" pitchFamily="34" charset="0"/>
              </a:rPr>
              <a:t>Privatgymnasium</a:t>
            </a:r>
            <a:endParaRPr lang="de-AT" sz="2400" b="1"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smtClean="0">
                <a:latin typeface="Calibri" pitchFamily="34" charset="0"/>
              </a:rPr>
              <a:t>PG </a:t>
            </a:r>
            <a:r>
              <a:rPr lang="de-AT" sz="2400" dirty="0" err="1">
                <a:latin typeface="Calibri" pitchFamily="34" charset="0"/>
              </a:rPr>
              <a:t>Borromäum</a:t>
            </a:r>
            <a:r>
              <a:rPr lang="de-AT" sz="2400" dirty="0">
                <a:latin typeface="Calibri" pitchFamily="34" charset="0"/>
              </a:rPr>
              <a:t> </a:t>
            </a:r>
          </a:p>
          <a:p>
            <a:pPr defTabSz="715963" eaLnBrk="1" hangingPunct="1">
              <a:lnSpc>
                <a:spcPct val="100000"/>
              </a:lnSpc>
              <a:buClr>
                <a:srgbClr val="0000FF"/>
              </a:buClr>
              <a:buFont typeface="Wingdings" pitchFamily="2" charset="2"/>
              <a:buChar char="§"/>
              <a:defRPr/>
            </a:pPr>
            <a:r>
              <a:rPr lang="de-AT" sz="2400" dirty="0">
                <a:latin typeface="Calibri" pitchFamily="34" charset="0"/>
              </a:rPr>
              <a:t>PG der Herz-Jesu-Missionare </a:t>
            </a:r>
          </a:p>
          <a:p>
            <a:pPr defTabSz="715963" eaLnBrk="1" hangingPunct="1">
              <a:lnSpc>
                <a:spcPct val="100000"/>
              </a:lnSpc>
              <a:buClr>
                <a:srgbClr val="0000FF"/>
              </a:buClr>
              <a:buFont typeface="Wingdings" pitchFamily="2" charset="2"/>
              <a:buChar char="§"/>
              <a:defRPr/>
            </a:pPr>
            <a:r>
              <a:rPr lang="de-AT" sz="2400" dirty="0">
                <a:latin typeface="Calibri" pitchFamily="34" charset="0"/>
              </a:rPr>
              <a:t>PG </a:t>
            </a:r>
            <a:r>
              <a:rPr lang="de-AT" sz="2400" dirty="0" err="1" smtClean="0">
                <a:latin typeface="Calibri" pitchFamily="34" charset="0"/>
              </a:rPr>
              <a:t>St.Ursula</a:t>
            </a:r>
            <a:endParaRPr lang="de-AT" sz="2400" dirty="0" smtClean="0">
              <a:latin typeface="Calibri" pitchFamily="34" charset="0"/>
            </a:endParaRPr>
          </a:p>
          <a:p>
            <a:pPr defTabSz="715963" eaLnBrk="1" hangingPunct="1">
              <a:lnSpc>
                <a:spcPct val="100000"/>
              </a:lnSpc>
              <a:buClr>
                <a:srgbClr val="0000FF"/>
              </a:buClr>
              <a:buFont typeface="Wingdings" pitchFamily="2" charset="2"/>
              <a:buChar char="§"/>
              <a:defRPr/>
            </a:pPr>
            <a:r>
              <a:rPr lang="de-AT" sz="2400" dirty="0" smtClean="0">
                <a:latin typeface="Calibri" pitchFamily="34" charset="0"/>
              </a:rPr>
              <a:t>Werkschulheim Felbertal</a:t>
            </a: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smtClean="0">
                <a:solidFill>
                  <a:srgbClr val="0000FF"/>
                </a:solidFill>
                <a:latin typeface="Calibri" pitchFamily="34" charset="0"/>
                <a:ea typeface="Arial Unicode MS" pitchFamily="34" charset="-128"/>
                <a:cs typeface="Arial Unicode MS" pitchFamily="34" charset="-128"/>
              </a:rPr>
              <a:t>Bundes- und Privatgymnasien </a:t>
            </a:r>
            <a:endParaRPr lang="de-AT"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4769900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a:spLocks noGrp="1" noChangeArrowheads="1"/>
          </p:cNvSpPr>
          <p:nvPr>
            <p:ph type="body" sz="half" idx="2"/>
          </p:nvPr>
        </p:nvSpPr>
        <p:spPr>
          <a:xfrm>
            <a:off x="2195736" y="2420888"/>
            <a:ext cx="6066468" cy="720080"/>
          </a:xfrm>
        </p:spPr>
        <p:txBody>
          <a:bodyPr/>
          <a:lstStyle/>
          <a:p>
            <a:pPr algn="r" eaLnBrk="1" hangingPunct="1">
              <a:lnSpc>
                <a:spcPct val="90000"/>
              </a:lnSpc>
              <a:buFontTx/>
              <a:buNone/>
            </a:pPr>
            <a:r>
              <a:rPr lang="de-DE" altLang="de-DE" sz="1600" dirty="0" smtClean="0">
                <a:latin typeface="Calibri" pitchFamily="34" charset="0"/>
              </a:rPr>
              <a:t>Direktor Mag. Klaus SCHNEIDER</a:t>
            </a:r>
          </a:p>
          <a:p>
            <a:pPr algn="r" eaLnBrk="1" hangingPunct="1">
              <a:lnSpc>
                <a:spcPct val="90000"/>
              </a:lnSpc>
              <a:buFontTx/>
              <a:buNone/>
            </a:pPr>
            <a:r>
              <a:rPr lang="de-DE" altLang="de-DE" sz="1600" dirty="0" smtClean="0">
                <a:latin typeface="Calibri" pitchFamily="34" charset="0"/>
              </a:rPr>
              <a:t>Am </a:t>
            </a:r>
            <a:r>
              <a:rPr lang="de-DE" altLang="de-DE" sz="1600" dirty="0" err="1" smtClean="0">
                <a:latin typeface="Calibri" pitchFamily="34" charset="0"/>
              </a:rPr>
              <a:t>Rainberg</a:t>
            </a:r>
            <a:r>
              <a:rPr lang="de-DE" altLang="de-DE" sz="1600" dirty="0">
                <a:latin typeface="Calibri" pitchFamily="34" charset="0"/>
              </a:rPr>
              <a:t> </a:t>
            </a:r>
            <a:r>
              <a:rPr lang="de-DE" altLang="de-DE" sz="1600" dirty="0" smtClean="0">
                <a:latin typeface="Calibri" pitchFamily="34" charset="0"/>
              </a:rPr>
              <a:t>in der Sinnhubstraße 15, 5020 Salzburg</a:t>
            </a:r>
          </a:p>
          <a:p>
            <a:pPr algn="r" eaLnBrk="1" hangingPunct="1">
              <a:lnSpc>
                <a:spcPct val="90000"/>
              </a:lnSpc>
              <a:buFontTx/>
              <a:buNone/>
            </a:pPr>
            <a:r>
              <a:rPr lang="de-DE" altLang="de-DE" sz="1600" dirty="0" smtClean="0">
                <a:latin typeface="Calibri" pitchFamily="34" charset="0"/>
              </a:rPr>
              <a:t> </a:t>
            </a:r>
            <a:r>
              <a:rPr lang="de-AT" altLang="de-DE" sz="1600" dirty="0" smtClean="0">
                <a:latin typeface="Calibri" pitchFamily="34" charset="0"/>
              </a:rPr>
              <a:t>Tel. 0662 - 82 91 42</a:t>
            </a:r>
          </a:p>
        </p:txBody>
      </p:sp>
      <p:sp>
        <p:nvSpPr>
          <p:cNvPr id="236555" name="Text Box 11"/>
          <p:cNvSpPr txBox="1">
            <a:spLocks noChangeArrowheads="1"/>
          </p:cNvSpPr>
          <p:nvPr/>
        </p:nvSpPr>
        <p:spPr bwMode="auto">
          <a:xfrm>
            <a:off x="611560" y="3212976"/>
            <a:ext cx="8352928" cy="3170099"/>
          </a:xfrm>
          <a:prstGeom prst="rect">
            <a:avLst/>
          </a:prstGeom>
          <a:noFill/>
          <a:ln>
            <a:noFill/>
          </a:ln>
          <a:effectLst/>
          <a:extLst/>
        </p:spPr>
        <p:txBody>
          <a:bodyPr wrap="square">
            <a:spAutoFit/>
          </a:bodyPr>
          <a:lstStyle/>
          <a:p>
            <a:pPr marL="342900" indent="-342900"/>
            <a:r>
              <a:rPr lang="de-DE" altLang="de-DE" sz="2000" b="1" u="sng" dirty="0">
                <a:solidFill>
                  <a:srgbClr val="3366FF"/>
                </a:solidFill>
                <a:latin typeface="Calibri" pitchFamily="34" charset="0"/>
              </a:rPr>
              <a:t>1. </a:t>
            </a:r>
            <a:r>
              <a:rPr lang="de-DE" altLang="de-DE" sz="2000" b="1" u="sng" dirty="0" smtClean="0">
                <a:solidFill>
                  <a:srgbClr val="3366FF"/>
                </a:solidFill>
                <a:latin typeface="Calibri" pitchFamily="34" charset="0"/>
              </a:rPr>
              <a:t>Neusprachlich-Humanistisches</a:t>
            </a:r>
            <a:r>
              <a:rPr lang="de-DE" altLang="de-DE" sz="2000" b="1" u="sng" dirty="0" smtClean="0">
                <a:solidFill>
                  <a:srgbClr val="3366FF"/>
                </a:solidFill>
                <a:effectLst>
                  <a:outerShdw blurRad="38100" dist="38100" dir="2700000" algn="tl">
                    <a:srgbClr val="C0C0C0"/>
                  </a:outerShdw>
                </a:effectLst>
                <a:latin typeface="Calibri" pitchFamily="34" charset="0"/>
              </a:rPr>
              <a:t> </a:t>
            </a:r>
            <a:r>
              <a:rPr lang="de-DE" altLang="de-DE" sz="2000" b="1" u="sng" dirty="0">
                <a:solidFill>
                  <a:srgbClr val="3366FF"/>
                </a:solidFill>
                <a:latin typeface="Calibri" pitchFamily="34" charset="0"/>
              </a:rPr>
              <a:t>Gymnasium</a:t>
            </a:r>
          </a:p>
          <a:p>
            <a:pPr marL="342900" indent="-342900"/>
            <a:endParaRPr lang="de-AT" altLang="de-DE" sz="2000" dirty="0">
              <a:solidFill>
                <a:srgbClr val="3366FF"/>
              </a:solidFill>
              <a:latin typeface="Calibri" pitchFamily="34" charset="0"/>
            </a:endParaRPr>
          </a:p>
          <a:p>
            <a:pPr marL="342900" indent="-342900"/>
            <a:r>
              <a:rPr lang="de-AT" altLang="de-DE" sz="2000" dirty="0">
                <a:latin typeface="Calibri" pitchFamily="34" charset="0"/>
              </a:rPr>
              <a:t>1. Klasse: </a:t>
            </a:r>
            <a:r>
              <a:rPr lang="de-AT" altLang="de-DE" sz="2000" dirty="0" smtClean="0">
                <a:latin typeface="Calibri" pitchFamily="34" charset="0"/>
              </a:rPr>
              <a:t>Englisch und Soziales Lernen – Lerntipps </a:t>
            </a:r>
            <a:r>
              <a:rPr lang="de-AT" altLang="de-DE" sz="2000" dirty="0">
                <a:latin typeface="Calibri" pitchFamily="34" charset="0"/>
              </a:rPr>
              <a:t>und Kommunikation (1 Std.) </a:t>
            </a:r>
            <a:endParaRPr lang="de-DE" altLang="de-DE" sz="2000" dirty="0">
              <a:latin typeface="Calibri" pitchFamily="34" charset="0"/>
            </a:endParaRPr>
          </a:p>
          <a:p>
            <a:pPr marL="342900" indent="-342900"/>
            <a:r>
              <a:rPr lang="de-DE" altLang="de-DE" sz="2000" dirty="0">
                <a:latin typeface="Calibri" pitchFamily="34" charset="0"/>
              </a:rPr>
              <a:t>2. Klasse: Latein (3 Std., spielerischer Einstieg)</a:t>
            </a:r>
          </a:p>
          <a:p>
            <a:pPr marL="342900" indent="-342900"/>
            <a:r>
              <a:rPr lang="de-DE" altLang="de-DE" sz="2000" dirty="0">
                <a:latin typeface="Calibri" pitchFamily="34" charset="0"/>
              </a:rPr>
              <a:t>5. Klasse: Französisch oder Alt-Griechisch (3 </a:t>
            </a:r>
            <a:r>
              <a:rPr lang="de-DE" altLang="de-DE" sz="2000" dirty="0" smtClean="0">
                <a:latin typeface="Calibri" pitchFamily="34" charset="0"/>
              </a:rPr>
              <a:t>Std</a:t>
            </a:r>
            <a:r>
              <a:rPr lang="de-DE" altLang="de-DE" sz="2000" dirty="0">
                <a:latin typeface="Calibri" pitchFamily="34" charset="0"/>
              </a:rPr>
              <a:t>.)</a:t>
            </a:r>
            <a:r>
              <a:rPr lang="de-DE" altLang="de-DE" sz="2000" i="1" dirty="0">
                <a:latin typeface="Calibri" pitchFamily="34" charset="0"/>
              </a:rPr>
              <a:t> </a:t>
            </a:r>
            <a:endParaRPr lang="de-DE" altLang="de-DE" sz="2000" dirty="0">
              <a:latin typeface="Calibri" pitchFamily="34" charset="0"/>
            </a:endParaRPr>
          </a:p>
          <a:p>
            <a:pPr marL="342900" indent="-342900"/>
            <a:r>
              <a:rPr lang="de-DE" altLang="de-DE" sz="2000" dirty="0">
                <a:latin typeface="Calibri" pitchFamily="34" charset="0"/>
              </a:rPr>
              <a:t>6. Klasse: </a:t>
            </a:r>
            <a:r>
              <a:rPr lang="de-DE" altLang="de-DE" sz="2000" dirty="0">
                <a:solidFill>
                  <a:srgbClr val="FF3300"/>
                </a:solidFill>
                <a:latin typeface="Calibri" pitchFamily="34" charset="0"/>
              </a:rPr>
              <a:t>Modulare Oberstufe – </a:t>
            </a:r>
            <a:r>
              <a:rPr lang="de-DE" altLang="de-DE" sz="2000" dirty="0">
                <a:solidFill>
                  <a:srgbClr val="000000"/>
                </a:solidFill>
                <a:latin typeface="Calibri" pitchFamily="34" charset="0"/>
              </a:rPr>
              <a:t>Kurssystem mit 16 Wahlmodulen </a:t>
            </a:r>
            <a:endParaRPr lang="de-DE" altLang="de-DE" sz="2000" dirty="0">
              <a:solidFill>
                <a:srgbClr val="5F5F5F"/>
              </a:solidFill>
              <a:latin typeface="Calibri" pitchFamily="34" charset="0"/>
            </a:endParaRPr>
          </a:p>
          <a:p>
            <a:pPr marL="342900" indent="-342900"/>
            <a:endParaRPr lang="de-DE" altLang="de-DE" sz="2000" dirty="0">
              <a:solidFill>
                <a:srgbClr val="5F5F5F"/>
              </a:solidFill>
              <a:latin typeface="Calibri" pitchFamily="34" charset="0"/>
            </a:endParaRPr>
          </a:p>
          <a:p>
            <a:pPr marL="342900" indent="-342900"/>
            <a:r>
              <a:rPr lang="de-DE" altLang="de-DE" sz="2000" b="1" dirty="0">
                <a:solidFill>
                  <a:srgbClr val="FF3300"/>
                </a:solidFill>
                <a:latin typeface="Calibri" pitchFamily="34" charset="0"/>
              </a:rPr>
              <a:t>Nachmittagsbetreuung</a:t>
            </a:r>
          </a:p>
          <a:p>
            <a:pPr marL="342900" indent="-342900"/>
            <a:endParaRPr lang="de-DE" altLang="de-DE" sz="2000" i="1" dirty="0">
              <a:solidFill>
                <a:srgbClr val="FF3300"/>
              </a:solidFill>
              <a:latin typeface="Calibri" pitchFamily="34" charset="0"/>
            </a:endParaRPr>
          </a:p>
          <a:p>
            <a:pPr marL="342900" indent="-342900"/>
            <a:endParaRPr lang="de-DE" altLang="de-DE" sz="2000" i="1" dirty="0">
              <a:solidFill>
                <a:srgbClr val="FF3300"/>
              </a:solidFill>
              <a:latin typeface="Calibri" pitchFamily="34" charset="0"/>
            </a:endParaRPr>
          </a:p>
        </p:txBody>
      </p:sp>
      <p:sp>
        <p:nvSpPr>
          <p:cNvPr id="51204" name="Text Box 16"/>
          <p:cNvSpPr txBox="1">
            <a:spLocks noChangeArrowheads="1"/>
          </p:cNvSpPr>
          <p:nvPr/>
        </p:nvSpPr>
        <p:spPr bwMode="auto">
          <a:xfrm>
            <a:off x="5796136" y="5733256"/>
            <a:ext cx="3041650" cy="366713"/>
          </a:xfrm>
          <a:prstGeom prst="rect">
            <a:avLst/>
          </a:prstGeom>
          <a:noFill/>
          <a:ln w="9525">
            <a:noFill/>
            <a:miter lim="800000"/>
            <a:headEnd/>
            <a:tailEnd/>
          </a:ln>
        </p:spPr>
        <p:txBody>
          <a:bodyPr>
            <a:spAutoFit/>
          </a:bodyPr>
          <a:lstStyle/>
          <a:p>
            <a:r>
              <a:rPr lang="de-AT" altLang="de-DE" dirty="0">
                <a:solidFill>
                  <a:srgbClr val="0000FF"/>
                </a:solidFill>
                <a:latin typeface="Arial" charset="0"/>
              </a:rPr>
              <a:t>www.akadgym.salzburg.at</a:t>
            </a:r>
            <a:endParaRPr lang="de-DE" altLang="de-DE" dirty="0">
              <a:solidFill>
                <a:srgbClr val="0000FF"/>
              </a:solidFill>
              <a:latin typeface="Arial" charset="0"/>
            </a:endParaRPr>
          </a:p>
        </p:txBody>
      </p:sp>
      <p:pic>
        <p:nvPicPr>
          <p:cNvPr id="9" name="Picture 18" descr="Akademisches Gymnasium">
            <a:hlinkClick r:id="rId2"/>
          </p:cNvPr>
          <p:cNvPicPr>
            <a:picLocks noChangeAspect="1" noChangeArrowheads="1"/>
          </p:cNvPicPr>
          <p:nvPr/>
        </p:nvPicPr>
        <p:blipFill>
          <a:blip r:embed="rId3"/>
          <a:srcRect/>
          <a:stretch>
            <a:fillRect/>
          </a:stretch>
        </p:blipFill>
        <p:spPr bwMode="auto">
          <a:xfrm>
            <a:off x="1259730" y="404714"/>
            <a:ext cx="6624638" cy="1584126"/>
          </a:xfrm>
          <a:prstGeom prst="rect">
            <a:avLst/>
          </a:prstGeom>
          <a:noFill/>
          <a:ln w="3175">
            <a:noFill/>
            <a:miter lim="800000"/>
            <a:headEnd/>
            <a:tailEnd/>
          </a:ln>
          <a:effectLst>
            <a:outerShdw blurRad="406400" dist="50800" dir="5400000" sx="110000" sy="110000" algn="ctr" rotWithShape="0">
              <a:srgbClr val="0033CC">
                <a:alpha val="30000"/>
              </a:srgbClr>
            </a:outerShdw>
          </a:effectLst>
        </p:spPr>
      </p:pic>
    </p:spTree>
    <p:extLst>
      <p:ext uri="{BB962C8B-B14F-4D97-AF65-F5344CB8AC3E}">
        <p14:creationId xmlns:p14="http://schemas.microsoft.com/office/powerpoint/2010/main" val="2014384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lvl="0" eaLnBrk="1" fontAlgn="auto" hangingPunct="1">
              <a:lnSpc>
                <a:spcPct val="150000"/>
              </a:lnSpc>
              <a:spcBef>
                <a:spcPts val="0"/>
              </a:spcBef>
              <a:spcAft>
                <a:spcPts val="0"/>
              </a:spcAft>
              <a:buClr>
                <a:srgbClr val="0000FF"/>
              </a:buClr>
              <a:buFont typeface="Wingdings" pitchFamily="2" charset="2"/>
              <a:buChar char="§"/>
              <a:defRPr/>
            </a:pPr>
            <a:r>
              <a:rPr lang="de-DE" sz="2400" kern="1200" dirty="0" smtClean="0">
                <a:latin typeface="Calibri" pitchFamily="34" charset="0"/>
                <a:cs typeface="Arial" charset="0"/>
              </a:rPr>
              <a:t>Informationen </a:t>
            </a:r>
            <a:r>
              <a:rPr lang="de-DE" sz="2400" kern="1200" dirty="0">
                <a:latin typeface="Calibri" pitchFamily="34" charset="0"/>
                <a:cs typeface="Arial" charset="0"/>
              </a:rPr>
              <a:t>über die Formen der </a:t>
            </a:r>
            <a:r>
              <a:rPr lang="de-DE" sz="2400" kern="1200" dirty="0" smtClean="0">
                <a:latin typeface="Calibri" pitchFamily="34" charset="0"/>
                <a:cs typeface="Arial" charset="0"/>
              </a:rPr>
              <a:t>AHS</a:t>
            </a:r>
          </a:p>
          <a:p>
            <a:pPr eaLnBrk="1" fontAlgn="auto" hangingPunct="1">
              <a:lnSpc>
                <a:spcPct val="150000"/>
              </a:lnSpc>
              <a:spcBef>
                <a:spcPts val="0"/>
              </a:spcBef>
              <a:spcAft>
                <a:spcPts val="0"/>
              </a:spcAft>
              <a:buClr>
                <a:srgbClr val="0000FF"/>
              </a:buClr>
              <a:buFont typeface="Wingdings" pitchFamily="2" charset="2"/>
              <a:buChar char="§"/>
              <a:defRPr/>
            </a:pPr>
            <a:r>
              <a:rPr lang="de-DE" sz="2400" kern="1200" dirty="0">
                <a:latin typeface="Calibri" pitchFamily="34" charset="0"/>
                <a:cs typeface="Arial" charset="0"/>
              </a:rPr>
              <a:t>Informationen über die NMS</a:t>
            </a:r>
          </a:p>
          <a:p>
            <a:pPr lvl="0" eaLnBrk="1" fontAlgn="auto" hangingPunct="1">
              <a:lnSpc>
                <a:spcPct val="150000"/>
              </a:lnSpc>
              <a:spcBef>
                <a:spcPts val="0"/>
              </a:spcBef>
              <a:spcAft>
                <a:spcPts val="0"/>
              </a:spcAft>
              <a:buClr>
                <a:srgbClr val="0000FF"/>
              </a:buClr>
              <a:buFont typeface="Wingdings" pitchFamily="2" charset="2"/>
              <a:buChar char="§"/>
              <a:defRPr/>
            </a:pPr>
            <a:r>
              <a:rPr lang="de-DE" sz="2400" kern="1200" dirty="0" smtClean="0">
                <a:latin typeface="Calibri" pitchFamily="34" charset="0"/>
                <a:cs typeface="Arial" charset="0"/>
              </a:rPr>
              <a:t>Bewertung </a:t>
            </a:r>
            <a:r>
              <a:rPr lang="de-DE" sz="2400" kern="1200" dirty="0">
                <a:latin typeface="Calibri" pitchFamily="34" charset="0"/>
                <a:cs typeface="Arial" charset="0"/>
              </a:rPr>
              <a:t>der Informationen</a:t>
            </a:r>
          </a:p>
          <a:p>
            <a:pPr marL="800100" lvl="1" indent="-342900" eaLnBrk="1" fontAlgn="auto" hangingPunct="1">
              <a:lnSpc>
                <a:spcPct val="150000"/>
              </a:lnSpc>
              <a:spcBef>
                <a:spcPts val="0"/>
              </a:spcBef>
              <a:spcAft>
                <a:spcPts val="0"/>
              </a:spcAft>
              <a:buClr>
                <a:srgbClr val="0000FF"/>
              </a:buClr>
              <a:defRPr/>
            </a:pPr>
            <a:r>
              <a:rPr lang="de-DE" sz="2400" kern="1200" dirty="0">
                <a:latin typeface="Calibri" pitchFamily="34" charset="0"/>
                <a:ea typeface="+mn-ea"/>
                <a:cs typeface="Arial" charset="0"/>
              </a:rPr>
              <a:t>Meinung der </a:t>
            </a:r>
            <a:r>
              <a:rPr lang="de-DE" sz="2400" kern="1200" dirty="0" err="1">
                <a:latin typeface="Calibri" pitchFamily="34" charset="0"/>
                <a:ea typeface="+mn-ea"/>
                <a:cs typeface="Arial" charset="0"/>
              </a:rPr>
              <a:t>LehrerIn</a:t>
            </a:r>
            <a:endParaRPr lang="de-DE" sz="2400" kern="1200" dirty="0">
              <a:latin typeface="Calibri" pitchFamily="34" charset="0"/>
              <a:ea typeface="+mn-ea"/>
              <a:cs typeface="Arial" charset="0"/>
            </a:endParaRPr>
          </a:p>
          <a:p>
            <a:pPr marL="800100" lvl="1" indent="-342900" eaLnBrk="1" fontAlgn="auto" hangingPunct="1">
              <a:lnSpc>
                <a:spcPct val="150000"/>
              </a:lnSpc>
              <a:spcBef>
                <a:spcPts val="0"/>
              </a:spcBef>
              <a:spcAft>
                <a:spcPts val="0"/>
              </a:spcAft>
              <a:buClr>
                <a:srgbClr val="0000FF"/>
              </a:buClr>
              <a:defRPr/>
            </a:pPr>
            <a:r>
              <a:rPr lang="de-DE" sz="2400" kern="1200" dirty="0">
                <a:latin typeface="Calibri" pitchFamily="34" charset="0"/>
                <a:ea typeface="+mn-ea"/>
                <a:cs typeface="Arial" charset="0"/>
              </a:rPr>
              <a:t>Interesse und Fähigkeiten des Kindes</a:t>
            </a:r>
          </a:p>
          <a:p>
            <a:pPr marL="800100" lvl="1" indent="-342900" eaLnBrk="1" fontAlgn="auto" hangingPunct="1">
              <a:lnSpc>
                <a:spcPct val="150000"/>
              </a:lnSpc>
              <a:spcBef>
                <a:spcPts val="0"/>
              </a:spcBef>
              <a:spcAft>
                <a:spcPts val="0"/>
              </a:spcAft>
              <a:buClr>
                <a:srgbClr val="0000FF"/>
              </a:buClr>
              <a:defRPr/>
            </a:pPr>
            <a:r>
              <a:rPr lang="de-DE" sz="2400" kern="1200" dirty="0">
                <a:latin typeface="Calibri" pitchFamily="34" charset="0"/>
                <a:ea typeface="+mn-ea"/>
                <a:cs typeface="Arial" charset="0"/>
              </a:rPr>
              <a:t>Leistungsbild</a:t>
            </a:r>
          </a:p>
          <a:p>
            <a:pPr marL="800100" lvl="1" indent="-342900" eaLnBrk="1" fontAlgn="auto" hangingPunct="1">
              <a:lnSpc>
                <a:spcPct val="150000"/>
              </a:lnSpc>
              <a:spcBef>
                <a:spcPts val="0"/>
              </a:spcBef>
              <a:spcAft>
                <a:spcPts val="0"/>
              </a:spcAft>
              <a:buClr>
                <a:srgbClr val="0000FF"/>
              </a:buClr>
              <a:defRPr/>
            </a:pPr>
            <a:r>
              <a:rPr lang="de-DE" sz="2400" kern="1200" dirty="0">
                <a:latin typeface="Calibri" pitchFamily="34" charset="0"/>
                <a:ea typeface="+mn-ea"/>
                <a:cs typeface="Arial" charset="0"/>
              </a:rPr>
              <a:t>Ziele und Werte der Eltern</a:t>
            </a:r>
          </a:p>
          <a:p>
            <a:pPr lvl="0" eaLnBrk="1" fontAlgn="auto" hangingPunct="1">
              <a:lnSpc>
                <a:spcPct val="150000"/>
              </a:lnSpc>
              <a:spcBef>
                <a:spcPts val="0"/>
              </a:spcBef>
              <a:spcAft>
                <a:spcPts val="0"/>
              </a:spcAft>
              <a:buClr>
                <a:srgbClr val="0000FF"/>
              </a:buClr>
              <a:buFont typeface="Wingdings" pitchFamily="2" charset="2"/>
              <a:buChar char="§"/>
              <a:defRPr/>
            </a:pPr>
            <a:r>
              <a:rPr lang="de-DE" sz="2400" kern="1200" dirty="0">
                <a:latin typeface="Calibri" pitchFamily="34" charset="0"/>
                <a:cs typeface="Arial" charset="0"/>
              </a:rPr>
              <a:t>Die Entscheidung</a:t>
            </a:r>
          </a:p>
          <a:p>
            <a:pPr marL="800100" lvl="1" indent="-342900" eaLnBrk="1" fontAlgn="auto" hangingPunct="1">
              <a:lnSpc>
                <a:spcPct val="150000"/>
              </a:lnSpc>
              <a:spcBef>
                <a:spcPts val="0"/>
              </a:spcBef>
              <a:spcAft>
                <a:spcPts val="0"/>
              </a:spcAft>
              <a:buClr>
                <a:srgbClr val="0000FF"/>
              </a:buClr>
              <a:defRPr/>
            </a:pPr>
            <a:r>
              <a:rPr lang="de-DE" sz="2400" kern="1200" dirty="0">
                <a:latin typeface="Calibri" pitchFamily="34" charset="0"/>
                <a:ea typeface="+mn-ea"/>
                <a:cs typeface="Arial" charset="0"/>
              </a:rPr>
              <a:t>Informationen über Berechtigungen und Termine</a:t>
            </a:r>
          </a:p>
          <a:p>
            <a:pPr defTabSz="715963" eaLnBrk="1" hangingPunct="1">
              <a:lnSpc>
                <a:spcPct val="150000"/>
              </a:lnSpc>
              <a:buClr>
                <a:srgbClr val="0000FF"/>
              </a:buClr>
              <a:buFont typeface="Wingdings" pitchFamily="2" charset="2"/>
              <a:buChar char="§"/>
              <a:defRPr/>
            </a:pPr>
            <a:endParaRPr lang="de-AT" sz="2400" b="1" dirty="0" smtClean="0">
              <a:latin typeface="Calibri" pitchFamily="34" charset="0"/>
            </a:endParaRPr>
          </a:p>
        </p:txBody>
      </p:sp>
      <p:sp>
        <p:nvSpPr>
          <p:cNvPr id="4099" name="Rectangle 2"/>
          <p:cNvSpPr txBox="1">
            <a:spLocks noChangeArrowheads="1"/>
          </p:cNvSpPr>
          <p:nvPr/>
        </p:nvSpPr>
        <p:spPr bwMode="auto">
          <a:xfrm>
            <a:off x="2105736" y="188640"/>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smtClean="0">
                <a:solidFill>
                  <a:srgbClr val="0000FF"/>
                </a:solidFill>
                <a:latin typeface="Calibri" pitchFamily="34" charset="0"/>
                <a:ea typeface="Arial Unicode MS" pitchFamily="34" charset="-128"/>
                <a:cs typeface="Arial Unicode MS" pitchFamily="34" charset="-128"/>
              </a:rPr>
              <a:t>Volksschule – und dann?</a:t>
            </a:r>
          </a:p>
        </p:txBody>
      </p:sp>
    </p:spTree>
    <p:extLst>
      <p:ext uri="{BB962C8B-B14F-4D97-AF65-F5344CB8AC3E}">
        <p14:creationId xmlns:p14="http://schemas.microsoft.com/office/powerpoint/2010/main" val="285567781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827584" y="2420888"/>
            <a:ext cx="7920880" cy="3456384"/>
          </a:xfrm>
          <a:prstGeom prst="rect">
            <a:avLst/>
          </a:prstGeom>
          <a:noFill/>
          <a:ln w="9525">
            <a:noFill/>
            <a:miter lim="800000"/>
            <a:headEnd/>
            <a:tailEnd/>
          </a:ln>
        </p:spPr>
        <p:txBody>
          <a:bodyPr wrap="square">
            <a:spAutoFit/>
          </a:bodyPr>
          <a:lstStyle/>
          <a:p>
            <a:r>
              <a:rPr lang="de-DE" altLang="de-DE" sz="2000" b="1" u="sng" dirty="0" smtClean="0">
                <a:solidFill>
                  <a:srgbClr val="3366FF"/>
                </a:solidFill>
                <a:latin typeface="Calibri" pitchFamily="34" charset="0"/>
              </a:rPr>
              <a:t>2</a:t>
            </a:r>
            <a:r>
              <a:rPr lang="de-DE" altLang="de-DE" sz="2000" b="1" u="sng" dirty="0">
                <a:solidFill>
                  <a:srgbClr val="3366FF"/>
                </a:solidFill>
                <a:latin typeface="Calibri" pitchFamily="34" charset="0"/>
              </a:rPr>
              <a:t>. </a:t>
            </a:r>
            <a:r>
              <a:rPr lang="de-DE" altLang="de-DE" sz="2000" b="1" u="sng" dirty="0" smtClean="0">
                <a:solidFill>
                  <a:srgbClr val="3366FF"/>
                </a:solidFill>
                <a:latin typeface="Calibri" pitchFamily="34" charset="0"/>
              </a:rPr>
              <a:t>Europagymnasium</a:t>
            </a:r>
            <a:endParaRPr lang="de-DE" altLang="de-DE" sz="2000" b="1" u="sng" dirty="0">
              <a:solidFill>
                <a:srgbClr val="FF3300"/>
              </a:solidFill>
              <a:latin typeface="Calibri" pitchFamily="34" charset="0"/>
            </a:endParaRPr>
          </a:p>
          <a:p>
            <a:endParaRPr lang="de-DE" altLang="de-DE" sz="2000" u="sng" dirty="0">
              <a:solidFill>
                <a:srgbClr val="FF3300"/>
              </a:solidFill>
              <a:latin typeface="Calibri" pitchFamily="34" charset="0"/>
            </a:endParaRPr>
          </a:p>
          <a:p>
            <a:r>
              <a:rPr lang="de-DE" altLang="de-DE" sz="2000" dirty="0" smtClean="0">
                <a:latin typeface="Calibri" pitchFamily="34" charset="0"/>
              </a:rPr>
              <a:t>ab der 1</a:t>
            </a:r>
            <a:r>
              <a:rPr lang="de-DE" altLang="de-DE" sz="2000" dirty="0">
                <a:latin typeface="Calibri" pitchFamily="34" charset="0"/>
              </a:rPr>
              <a:t>. </a:t>
            </a:r>
            <a:r>
              <a:rPr lang="de-DE" altLang="de-DE" sz="2000" dirty="0" smtClean="0">
                <a:latin typeface="Calibri" pitchFamily="34" charset="0"/>
              </a:rPr>
              <a:t>Klasse</a:t>
            </a:r>
            <a:r>
              <a:rPr lang="de-DE" altLang="de-DE" sz="2000" dirty="0">
                <a:latin typeface="Calibri" pitchFamily="34" charset="0"/>
              </a:rPr>
              <a:t>: </a:t>
            </a:r>
            <a:r>
              <a:rPr lang="de-DE" altLang="de-DE" sz="2000" dirty="0" smtClean="0">
                <a:latin typeface="Calibri" pitchFamily="34" charset="0"/>
              </a:rPr>
              <a:t>Englisch und Soziales </a:t>
            </a:r>
            <a:r>
              <a:rPr lang="de-DE" altLang="de-DE" sz="2000" dirty="0">
                <a:latin typeface="Calibri" pitchFamily="34" charset="0"/>
              </a:rPr>
              <a:t>Lernen (1 </a:t>
            </a:r>
            <a:r>
              <a:rPr lang="de-DE" altLang="de-DE" sz="2000" dirty="0" smtClean="0">
                <a:latin typeface="Calibri" pitchFamily="34" charset="0"/>
              </a:rPr>
              <a:t>Std.)</a:t>
            </a:r>
            <a:r>
              <a:rPr lang="de-AT" altLang="de-DE" sz="2000" dirty="0">
                <a:latin typeface="Calibri" pitchFamily="34" charset="0"/>
              </a:rPr>
              <a:t> – Lerntipps und Kommunikation </a:t>
            </a:r>
            <a:endParaRPr lang="de-AT" altLang="de-DE" sz="2000" dirty="0" smtClean="0">
              <a:latin typeface="Calibri" pitchFamily="34" charset="0"/>
            </a:endParaRPr>
          </a:p>
          <a:p>
            <a:r>
              <a:rPr lang="de-DE" altLang="de-DE" sz="2000" dirty="0" smtClean="0">
                <a:latin typeface="Calibri" pitchFamily="34" charset="0"/>
              </a:rPr>
              <a:t>ab </a:t>
            </a:r>
            <a:r>
              <a:rPr lang="de-DE" altLang="de-DE" sz="2000" dirty="0">
                <a:latin typeface="Calibri" pitchFamily="34" charset="0"/>
              </a:rPr>
              <a:t>der 2. Klasse: Latein (3 </a:t>
            </a:r>
            <a:r>
              <a:rPr lang="de-DE" altLang="de-DE" sz="2000" dirty="0" smtClean="0">
                <a:latin typeface="Calibri" pitchFamily="34" charset="0"/>
              </a:rPr>
              <a:t>Std</a:t>
            </a:r>
            <a:r>
              <a:rPr lang="de-DE" altLang="de-DE" sz="2000" dirty="0">
                <a:latin typeface="Calibri" pitchFamily="34" charset="0"/>
              </a:rPr>
              <a:t>., spielerischer Einstieg)</a:t>
            </a:r>
          </a:p>
          <a:p>
            <a:r>
              <a:rPr lang="de-DE" altLang="de-DE" sz="2000" dirty="0">
                <a:latin typeface="Calibri" pitchFamily="34" charset="0"/>
              </a:rPr>
              <a:t>ab der 4. Klasse: Spanisch </a:t>
            </a:r>
          </a:p>
          <a:p>
            <a:r>
              <a:rPr lang="de-DE" altLang="de-DE" sz="2000" dirty="0">
                <a:latin typeface="Calibri" pitchFamily="34" charset="0"/>
              </a:rPr>
              <a:t>ab der 5. Klasse: Französisch oder </a:t>
            </a:r>
            <a:r>
              <a:rPr lang="de-DE" altLang="de-DE" sz="2000" dirty="0" smtClean="0">
                <a:latin typeface="Calibri" pitchFamily="34" charset="0"/>
              </a:rPr>
              <a:t>Alt-Griechisch </a:t>
            </a:r>
            <a:r>
              <a:rPr lang="de-DE" altLang="de-DE" sz="2000" dirty="0">
                <a:latin typeface="Calibri" pitchFamily="34" charset="0"/>
              </a:rPr>
              <a:t>(3 </a:t>
            </a:r>
            <a:r>
              <a:rPr lang="de-DE" altLang="de-DE" sz="2000" dirty="0" smtClean="0">
                <a:latin typeface="Calibri" pitchFamily="34" charset="0"/>
              </a:rPr>
              <a:t>Std</a:t>
            </a:r>
            <a:r>
              <a:rPr lang="de-DE" altLang="de-DE" sz="2000" dirty="0">
                <a:latin typeface="Calibri" pitchFamily="34" charset="0"/>
              </a:rPr>
              <a:t>.)</a:t>
            </a:r>
          </a:p>
          <a:p>
            <a:r>
              <a:rPr lang="de-DE" altLang="de-DE" sz="2000" dirty="0">
                <a:latin typeface="Calibri" pitchFamily="34" charset="0"/>
              </a:rPr>
              <a:t>ab der 6. Klasse: Modulare </a:t>
            </a:r>
            <a:r>
              <a:rPr lang="de-DE" altLang="de-DE" sz="2000" dirty="0" smtClean="0">
                <a:latin typeface="Calibri" pitchFamily="34" charset="0"/>
              </a:rPr>
              <a:t>Oberstufe - Kurssystem </a:t>
            </a:r>
            <a:r>
              <a:rPr lang="de-DE" altLang="de-DE" sz="2000" dirty="0">
                <a:latin typeface="Calibri" pitchFamily="34" charset="0"/>
              </a:rPr>
              <a:t>mit </a:t>
            </a:r>
            <a:r>
              <a:rPr lang="de-DE" altLang="de-DE" sz="2000" dirty="0" smtClean="0">
                <a:latin typeface="Calibri" pitchFamily="34" charset="0"/>
              </a:rPr>
              <a:t>6 </a:t>
            </a:r>
            <a:r>
              <a:rPr lang="de-DE" altLang="de-DE" sz="2000" dirty="0">
                <a:latin typeface="Calibri" pitchFamily="34" charset="0"/>
              </a:rPr>
              <a:t>Wahlmodulen </a:t>
            </a:r>
          </a:p>
          <a:p>
            <a:pPr>
              <a:tabLst>
                <a:tab pos="1346200" algn="l"/>
              </a:tabLst>
            </a:pPr>
            <a:r>
              <a:rPr lang="de-DE" altLang="de-DE" sz="2000" dirty="0" smtClean="0">
                <a:latin typeface="Calibri" pitchFamily="34" charset="0"/>
              </a:rPr>
              <a:t>Englisch </a:t>
            </a:r>
            <a:r>
              <a:rPr lang="de-DE" altLang="de-DE" sz="2000" dirty="0">
                <a:latin typeface="Calibri" pitchFamily="34" charset="0"/>
              </a:rPr>
              <a:t>als Unterrichtssprache in GW, </a:t>
            </a:r>
            <a:r>
              <a:rPr lang="de-DE" altLang="de-DE" sz="2000" dirty="0" smtClean="0">
                <a:latin typeface="Calibri" pitchFamily="34" charset="0"/>
              </a:rPr>
              <a:t>Geschichte</a:t>
            </a:r>
            <a:r>
              <a:rPr lang="de-DE" altLang="de-DE" sz="2000" dirty="0">
                <a:latin typeface="Calibri" pitchFamily="34" charset="0"/>
              </a:rPr>
              <a:t>, CH und </a:t>
            </a:r>
            <a:r>
              <a:rPr lang="de-DE" altLang="de-DE" sz="2000" dirty="0" smtClean="0">
                <a:latin typeface="Calibri" pitchFamily="34" charset="0"/>
              </a:rPr>
              <a:t>Psychologie</a:t>
            </a:r>
          </a:p>
          <a:p>
            <a:endParaRPr lang="de-DE" altLang="de-DE" sz="2000" dirty="0">
              <a:solidFill>
                <a:srgbClr val="5F5F5F"/>
              </a:solidFill>
              <a:latin typeface="Calibri" pitchFamily="34" charset="0"/>
            </a:endParaRPr>
          </a:p>
          <a:p>
            <a:r>
              <a:rPr lang="de-DE" altLang="de-DE" sz="2000" b="1" dirty="0" smtClean="0">
                <a:solidFill>
                  <a:srgbClr val="FF3300"/>
                </a:solidFill>
                <a:latin typeface="Calibri" pitchFamily="34" charset="0"/>
              </a:rPr>
              <a:t>Eignungsberatung über sprachliche Fähigkeiten</a:t>
            </a:r>
            <a:endParaRPr lang="de-DE" altLang="de-DE" sz="2000" dirty="0">
              <a:solidFill>
                <a:srgbClr val="5F5F5F"/>
              </a:solidFill>
              <a:latin typeface="Calibri" pitchFamily="34" charset="0"/>
            </a:endParaRPr>
          </a:p>
        </p:txBody>
      </p:sp>
      <p:pic>
        <p:nvPicPr>
          <p:cNvPr id="6" name="Picture 18" descr="Akademisches Gymnasium">
            <a:hlinkClick r:id="rId2"/>
          </p:cNvPr>
          <p:cNvPicPr>
            <a:picLocks noChangeAspect="1" noChangeArrowheads="1"/>
          </p:cNvPicPr>
          <p:nvPr/>
        </p:nvPicPr>
        <p:blipFill>
          <a:blip r:embed="rId3"/>
          <a:srcRect/>
          <a:stretch>
            <a:fillRect/>
          </a:stretch>
        </p:blipFill>
        <p:spPr bwMode="auto">
          <a:xfrm>
            <a:off x="1259730" y="404714"/>
            <a:ext cx="6624638" cy="1584126"/>
          </a:xfrm>
          <a:prstGeom prst="rect">
            <a:avLst/>
          </a:prstGeom>
          <a:noFill/>
          <a:ln w="3175">
            <a:noFill/>
            <a:miter lim="800000"/>
            <a:headEnd/>
            <a:tailEnd/>
          </a:ln>
          <a:effectLst>
            <a:outerShdw blurRad="406400" dist="50800" dir="5400000" sx="110000" sy="110000" algn="ctr" rotWithShape="0">
              <a:srgbClr val="0033CC">
                <a:alpha val="30000"/>
              </a:srgbClr>
            </a:outerShdw>
          </a:effectLst>
        </p:spPr>
      </p:pic>
      <p:sp>
        <p:nvSpPr>
          <p:cNvPr id="9" name="Text Box 16"/>
          <p:cNvSpPr txBox="1">
            <a:spLocks noChangeArrowheads="1"/>
          </p:cNvSpPr>
          <p:nvPr/>
        </p:nvSpPr>
        <p:spPr bwMode="auto">
          <a:xfrm>
            <a:off x="5796136" y="6381328"/>
            <a:ext cx="3041650" cy="366713"/>
          </a:xfrm>
          <a:prstGeom prst="rect">
            <a:avLst/>
          </a:prstGeom>
          <a:noFill/>
          <a:ln w="9525">
            <a:noFill/>
            <a:miter lim="800000"/>
            <a:headEnd/>
            <a:tailEnd/>
          </a:ln>
        </p:spPr>
        <p:txBody>
          <a:bodyPr>
            <a:spAutoFit/>
          </a:bodyPr>
          <a:lstStyle/>
          <a:p>
            <a:r>
              <a:rPr lang="de-AT" altLang="de-DE" dirty="0">
                <a:solidFill>
                  <a:srgbClr val="0000FF"/>
                </a:solidFill>
                <a:latin typeface="Arial" charset="0"/>
              </a:rPr>
              <a:t>www.akadgym.salzburg.at</a:t>
            </a:r>
            <a:endParaRPr lang="de-DE" altLang="de-DE" dirty="0">
              <a:solidFill>
                <a:srgbClr val="0000FF"/>
              </a:solidFill>
              <a:latin typeface="Arial" charset="0"/>
            </a:endParaRPr>
          </a:p>
        </p:txBody>
      </p:sp>
    </p:spTree>
    <p:extLst>
      <p:ext uri="{BB962C8B-B14F-4D97-AF65-F5344CB8AC3E}">
        <p14:creationId xmlns:p14="http://schemas.microsoft.com/office/powerpoint/2010/main" val="3169683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84834"/>
            <a:ext cx="8229600" cy="867902"/>
          </a:xfrm>
        </p:spPr>
        <p:txBody>
          <a:bodyPr/>
          <a:lstStyle/>
          <a:p>
            <a:pPr eaLnBrk="1" hangingPunct="1"/>
            <a:r>
              <a:rPr lang="de-AT" altLang="de-DE" sz="3600" b="1" u="sng" dirty="0" smtClean="0">
                <a:solidFill>
                  <a:srgbClr val="6666FF"/>
                </a:solidFill>
                <a:latin typeface="Calibri" pitchFamily="34" charset="0"/>
              </a:rPr>
              <a:t>Bundesgymnasium </a:t>
            </a:r>
            <a:r>
              <a:rPr lang="de-AT" altLang="de-DE" sz="3600" b="1" u="sng" dirty="0" err="1" smtClean="0">
                <a:solidFill>
                  <a:srgbClr val="6666FF"/>
                </a:solidFill>
                <a:latin typeface="Calibri" pitchFamily="34" charset="0"/>
              </a:rPr>
              <a:t>Zaunergasse</a:t>
            </a:r>
            <a:endParaRPr lang="de-DE" altLang="de-DE" sz="3600" b="1" u="sng" dirty="0" smtClean="0">
              <a:solidFill>
                <a:srgbClr val="6666FF"/>
              </a:solidFill>
              <a:latin typeface="Calibri" pitchFamily="34" charset="0"/>
            </a:endParaRPr>
          </a:p>
        </p:txBody>
      </p:sp>
      <p:sp>
        <p:nvSpPr>
          <p:cNvPr id="54274" name="Rectangle 3"/>
          <p:cNvSpPr>
            <a:spLocks noGrp="1" noChangeArrowheads="1"/>
          </p:cNvSpPr>
          <p:nvPr>
            <p:ph type="body" idx="1"/>
          </p:nvPr>
        </p:nvSpPr>
        <p:spPr>
          <a:xfrm>
            <a:off x="5076057" y="1052736"/>
            <a:ext cx="3168352" cy="1368152"/>
          </a:xfrm>
        </p:spPr>
        <p:txBody>
          <a:bodyPr/>
          <a:lstStyle/>
          <a:p>
            <a:pPr eaLnBrk="1" hangingPunct="1">
              <a:lnSpc>
                <a:spcPct val="90000"/>
              </a:lnSpc>
              <a:buFontTx/>
              <a:buNone/>
            </a:pPr>
            <a:r>
              <a:rPr lang="de-AT" altLang="de-DE" sz="1600" dirty="0" smtClean="0">
                <a:latin typeface="Calibri" pitchFamily="34" charset="0"/>
              </a:rPr>
              <a:t>Direktor Mag. Josef </a:t>
            </a:r>
            <a:r>
              <a:rPr lang="de-AT" altLang="de-DE" sz="1600" dirty="0" err="1" smtClean="0">
                <a:latin typeface="Calibri" pitchFamily="34" charset="0"/>
              </a:rPr>
              <a:t>Zehentner</a:t>
            </a:r>
            <a:endParaRPr lang="de-AT" altLang="de-DE" sz="1600" dirty="0" smtClean="0">
              <a:latin typeface="Calibri" pitchFamily="34" charset="0"/>
            </a:endParaRPr>
          </a:p>
          <a:p>
            <a:pPr eaLnBrk="1" hangingPunct="1">
              <a:lnSpc>
                <a:spcPct val="90000"/>
              </a:lnSpc>
              <a:buFontTx/>
              <a:buNone/>
            </a:pPr>
            <a:r>
              <a:rPr lang="de-AT" altLang="de-DE" sz="1600" dirty="0" err="1" smtClean="0">
                <a:latin typeface="Calibri" pitchFamily="34" charset="0"/>
              </a:rPr>
              <a:t>Zaunergasse</a:t>
            </a:r>
            <a:r>
              <a:rPr lang="de-AT" altLang="de-DE" sz="1600" dirty="0" smtClean="0">
                <a:latin typeface="Calibri" pitchFamily="34" charset="0"/>
              </a:rPr>
              <a:t> 3</a:t>
            </a:r>
          </a:p>
          <a:p>
            <a:pPr eaLnBrk="1" hangingPunct="1">
              <a:lnSpc>
                <a:spcPct val="90000"/>
              </a:lnSpc>
              <a:buFontTx/>
              <a:buNone/>
            </a:pPr>
            <a:r>
              <a:rPr lang="de-AT" altLang="de-DE" sz="1600" dirty="0" smtClean="0">
                <a:latin typeface="Calibri" pitchFamily="34" charset="0"/>
              </a:rPr>
              <a:t>5020 Salzburg</a:t>
            </a:r>
          </a:p>
          <a:p>
            <a:pPr eaLnBrk="1" hangingPunct="1">
              <a:lnSpc>
                <a:spcPct val="90000"/>
              </a:lnSpc>
              <a:buFontTx/>
              <a:buNone/>
            </a:pPr>
            <a:r>
              <a:rPr lang="de-AT" altLang="de-DE" sz="1600" dirty="0" smtClean="0">
                <a:latin typeface="Calibri" pitchFamily="34" charset="0"/>
              </a:rPr>
              <a:t>Tel.: 0662 - 43 96 16</a:t>
            </a:r>
            <a:r>
              <a:rPr lang="de-DE" altLang="de-DE" sz="1600" dirty="0" smtClean="0">
                <a:latin typeface="Calibri" pitchFamily="34" charset="0"/>
              </a:rPr>
              <a:t> </a:t>
            </a:r>
          </a:p>
        </p:txBody>
      </p:sp>
      <p:pic>
        <p:nvPicPr>
          <p:cNvPr id="54275" name="Picture 5" descr="bgzstartneu"/>
          <p:cNvPicPr>
            <a:picLocks noChangeAspect="1" noChangeArrowheads="1"/>
          </p:cNvPicPr>
          <p:nvPr/>
        </p:nvPicPr>
        <p:blipFill>
          <a:blip r:embed="rId2"/>
          <a:srcRect/>
          <a:stretch>
            <a:fillRect/>
          </a:stretch>
        </p:blipFill>
        <p:spPr bwMode="auto">
          <a:xfrm>
            <a:off x="2123728" y="980728"/>
            <a:ext cx="2736304" cy="1196583"/>
          </a:xfrm>
          <a:prstGeom prst="rect">
            <a:avLst/>
          </a:prstGeom>
          <a:noFill/>
          <a:ln w="9525">
            <a:noFill/>
            <a:miter lim="800000"/>
            <a:headEnd/>
            <a:tailEnd/>
          </a:ln>
        </p:spPr>
      </p:pic>
      <p:sp>
        <p:nvSpPr>
          <p:cNvPr id="54276" name="Text Box 6"/>
          <p:cNvSpPr txBox="1">
            <a:spLocks noChangeArrowheads="1"/>
          </p:cNvSpPr>
          <p:nvPr/>
        </p:nvSpPr>
        <p:spPr bwMode="auto">
          <a:xfrm>
            <a:off x="468313" y="2781300"/>
            <a:ext cx="8280400" cy="3170099"/>
          </a:xfrm>
          <a:prstGeom prst="rect">
            <a:avLst/>
          </a:prstGeom>
          <a:noFill/>
          <a:ln w="9525">
            <a:noFill/>
            <a:miter lim="800000"/>
            <a:headEnd/>
            <a:tailEnd/>
          </a:ln>
        </p:spPr>
        <p:txBody>
          <a:bodyPr>
            <a:spAutoFit/>
          </a:bodyPr>
          <a:lstStyle/>
          <a:p>
            <a:r>
              <a:rPr lang="de-AT" altLang="de-DE" sz="2000" b="1" u="sng" dirty="0">
                <a:latin typeface="Calibri" pitchFamily="34" charset="0"/>
              </a:rPr>
              <a:t>Gymnasium mit sprachlichem Schwerpunkt</a:t>
            </a:r>
            <a:r>
              <a:rPr lang="de-DE" altLang="de-DE" sz="2000" b="1" dirty="0">
                <a:solidFill>
                  <a:srgbClr val="00B050"/>
                </a:solidFill>
                <a:latin typeface="Calibri" pitchFamily="34" charset="0"/>
              </a:rPr>
              <a:t> </a:t>
            </a:r>
            <a:r>
              <a:rPr lang="de-DE" altLang="de-DE" sz="2000" dirty="0">
                <a:latin typeface="Calibri" pitchFamily="34" charset="0"/>
              </a:rPr>
              <a:t>– </a:t>
            </a:r>
            <a:r>
              <a:rPr lang="de-DE" altLang="de-DE" sz="2000" b="1" dirty="0">
                <a:solidFill>
                  <a:srgbClr val="FF0000"/>
                </a:solidFill>
                <a:latin typeface="Calibri" pitchFamily="34" charset="0"/>
              </a:rPr>
              <a:t>auch für Hörbehinderte</a:t>
            </a:r>
          </a:p>
          <a:p>
            <a:endParaRPr lang="de-AT" altLang="de-DE" sz="2000" dirty="0">
              <a:latin typeface="Calibri" pitchFamily="34" charset="0"/>
            </a:endParaRPr>
          </a:p>
          <a:p>
            <a:pPr marL="171450" indent="-171450">
              <a:buClr>
                <a:schemeClr val="accent2"/>
              </a:buClr>
              <a:buFont typeface="Wingdings" pitchFamily="2" charset="2"/>
              <a:buChar char="§"/>
            </a:pPr>
            <a:r>
              <a:rPr lang="de-AT" altLang="de-DE" sz="2000" dirty="0" smtClean="0">
                <a:latin typeface="Calibri" pitchFamily="34" charset="0"/>
              </a:rPr>
              <a:t>Englisch ab der 1. Klasse</a:t>
            </a:r>
          </a:p>
          <a:p>
            <a:pPr marL="171450" indent="-171450">
              <a:buClr>
                <a:schemeClr val="accent2"/>
              </a:buClr>
              <a:buFont typeface="Wingdings" pitchFamily="2" charset="2"/>
              <a:buChar char="§"/>
            </a:pPr>
            <a:r>
              <a:rPr lang="de-AT" altLang="de-DE" sz="2000" dirty="0" smtClean="0">
                <a:latin typeface="Calibri" pitchFamily="34" charset="0"/>
              </a:rPr>
              <a:t>Latein </a:t>
            </a:r>
            <a:r>
              <a:rPr lang="de-AT" altLang="de-DE" sz="2000" dirty="0">
                <a:latin typeface="Calibri" pitchFamily="34" charset="0"/>
              </a:rPr>
              <a:t>ab der 3. Klasse (dann ab der 5. Klasse Wahl zwischen Italienisch – Spanisch</a:t>
            </a:r>
            <a:r>
              <a:rPr lang="de-AT" altLang="de-DE" sz="2000" dirty="0" smtClean="0">
                <a:latin typeface="Calibri" pitchFamily="34" charset="0"/>
              </a:rPr>
              <a:t>)  </a:t>
            </a:r>
            <a:r>
              <a:rPr lang="de-AT" altLang="de-DE" sz="2000" u="sng" dirty="0" smtClean="0">
                <a:latin typeface="Calibri" pitchFamily="34" charset="0"/>
              </a:rPr>
              <a:t>oder </a:t>
            </a:r>
            <a:r>
              <a:rPr lang="de-AT" altLang="de-DE" sz="2000" dirty="0" smtClean="0">
                <a:latin typeface="Calibri" pitchFamily="34" charset="0"/>
              </a:rPr>
              <a:t>Französisch </a:t>
            </a:r>
            <a:r>
              <a:rPr lang="de-AT" altLang="de-DE" sz="2000" dirty="0">
                <a:latin typeface="Calibri" pitchFamily="34" charset="0"/>
              </a:rPr>
              <a:t>ab der 3. Klasse, dann Latein ab der 5. Klasse Pflicht.</a:t>
            </a:r>
          </a:p>
          <a:p>
            <a:pPr marL="171450" indent="-171450">
              <a:buClr>
                <a:schemeClr val="accent2"/>
              </a:buClr>
              <a:buFont typeface="Wingdings" pitchFamily="2" charset="2"/>
              <a:buChar char="§"/>
            </a:pPr>
            <a:r>
              <a:rPr lang="de-AT" altLang="de-DE" sz="2000" dirty="0" smtClean="0">
                <a:latin typeface="Calibri" pitchFamily="34" charset="0"/>
              </a:rPr>
              <a:t>Russisch </a:t>
            </a:r>
            <a:r>
              <a:rPr lang="de-AT" altLang="de-DE" sz="2000" dirty="0">
                <a:latin typeface="Calibri" pitchFamily="34" charset="0"/>
              </a:rPr>
              <a:t>ab der 6. Kl. im </a:t>
            </a:r>
            <a:r>
              <a:rPr lang="de-AT" altLang="de-DE" sz="2000" dirty="0" smtClean="0">
                <a:latin typeface="Calibri" pitchFamily="34" charset="0"/>
              </a:rPr>
              <a:t>Freifachangebot</a:t>
            </a:r>
          </a:p>
          <a:p>
            <a:pPr marL="171450" indent="-171450">
              <a:buClr>
                <a:schemeClr val="accent2"/>
              </a:buClr>
              <a:buFont typeface="Wingdings" pitchFamily="2" charset="2"/>
              <a:buChar char="§"/>
            </a:pPr>
            <a:r>
              <a:rPr lang="de-AT" altLang="de-DE" sz="2000" dirty="0" smtClean="0">
                <a:latin typeface="Calibri" pitchFamily="34" charset="0"/>
              </a:rPr>
              <a:t>Vorbereitung auf Sprachzertifikate (Cambridge </a:t>
            </a:r>
            <a:r>
              <a:rPr lang="de-AT" altLang="de-DE" sz="2000" dirty="0" err="1" smtClean="0">
                <a:latin typeface="Calibri" pitchFamily="34" charset="0"/>
              </a:rPr>
              <a:t>Advanced</a:t>
            </a:r>
            <a:r>
              <a:rPr lang="de-AT" altLang="de-DE" sz="2000" dirty="0" smtClean="0">
                <a:latin typeface="Calibri" pitchFamily="34" charset="0"/>
              </a:rPr>
              <a:t> </a:t>
            </a:r>
            <a:r>
              <a:rPr lang="de-AT" altLang="de-DE" sz="2000" dirty="0" err="1" smtClean="0">
                <a:latin typeface="Calibri" pitchFamily="34" charset="0"/>
              </a:rPr>
              <a:t>Exam</a:t>
            </a:r>
            <a:r>
              <a:rPr lang="de-AT" altLang="de-DE" sz="2000" dirty="0" smtClean="0">
                <a:latin typeface="Calibri" pitchFamily="34" charset="0"/>
              </a:rPr>
              <a:t>, DELF)</a:t>
            </a:r>
            <a:endParaRPr lang="de-AT" altLang="de-DE" sz="2000" dirty="0">
              <a:latin typeface="Calibri" pitchFamily="34" charset="0"/>
            </a:endParaRPr>
          </a:p>
          <a:p>
            <a:pPr>
              <a:buClr>
                <a:schemeClr val="accent2"/>
              </a:buClr>
            </a:pPr>
            <a:r>
              <a:rPr lang="de-AT" altLang="de-DE" sz="2000" dirty="0">
                <a:latin typeface="Calibri" pitchFamily="34" charset="0"/>
              </a:rPr>
              <a:t> </a:t>
            </a:r>
            <a:r>
              <a:rPr lang="de-AT" altLang="de-DE" sz="2000" dirty="0" smtClean="0">
                <a:latin typeface="Calibri" pitchFamily="34" charset="0"/>
              </a:rPr>
              <a:t> </a:t>
            </a:r>
          </a:p>
          <a:p>
            <a:endParaRPr lang="de-DE" altLang="de-DE" sz="2000" dirty="0">
              <a:latin typeface="Calibri" pitchFamily="34" charset="0"/>
            </a:endParaRPr>
          </a:p>
        </p:txBody>
      </p:sp>
      <p:pic>
        <p:nvPicPr>
          <p:cNvPr id="54277" name="Picture 8" descr="leer"/>
          <p:cNvPicPr>
            <a:picLocks noChangeAspect="1" noChangeArrowheads="1"/>
          </p:cNvPicPr>
          <p:nvPr/>
        </p:nvPicPr>
        <p:blipFill>
          <a:blip r:embed="rId3"/>
          <a:srcRect/>
          <a:stretch>
            <a:fillRect/>
          </a:stretch>
        </p:blipFill>
        <p:spPr bwMode="auto">
          <a:xfrm>
            <a:off x="4524375" y="3424238"/>
            <a:ext cx="95250" cy="9525"/>
          </a:xfrm>
          <a:prstGeom prst="rect">
            <a:avLst/>
          </a:prstGeom>
          <a:noFill/>
          <a:ln w="9525">
            <a:noFill/>
            <a:miter lim="800000"/>
            <a:headEnd/>
            <a:tailEnd/>
          </a:ln>
        </p:spPr>
      </p:pic>
      <p:sp>
        <p:nvSpPr>
          <p:cNvPr id="54278" name="Text Box 34"/>
          <p:cNvSpPr txBox="1">
            <a:spLocks noChangeArrowheads="1"/>
          </p:cNvSpPr>
          <p:nvPr/>
        </p:nvSpPr>
        <p:spPr bwMode="auto">
          <a:xfrm>
            <a:off x="5940425" y="6021388"/>
            <a:ext cx="2569999" cy="369332"/>
          </a:xfrm>
          <a:prstGeom prst="rect">
            <a:avLst/>
          </a:prstGeom>
          <a:noFill/>
          <a:ln w="9525">
            <a:noFill/>
            <a:miter lim="800000"/>
            <a:headEnd/>
            <a:tailEnd/>
          </a:ln>
        </p:spPr>
        <p:txBody>
          <a:bodyPr wrap="none">
            <a:spAutoFit/>
          </a:bodyPr>
          <a:lstStyle/>
          <a:p>
            <a:r>
              <a:rPr lang="de-AT" altLang="de-DE" dirty="0">
                <a:solidFill>
                  <a:srgbClr val="0000FF"/>
                </a:solidFill>
                <a:latin typeface="Arial" charset="0"/>
              </a:rPr>
              <a:t>www.bgzaunergasse.at</a:t>
            </a:r>
            <a:endParaRPr lang="de-DE" altLang="de-DE"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84834"/>
            <a:ext cx="8229600" cy="867902"/>
          </a:xfrm>
        </p:spPr>
        <p:txBody>
          <a:bodyPr/>
          <a:lstStyle/>
          <a:p>
            <a:pPr eaLnBrk="1" hangingPunct="1"/>
            <a:r>
              <a:rPr lang="de-AT" altLang="de-DE" sz="3600" b="1" u="sng" dirty="0" smtClean="0">
                <a:solidFill>
                  <a:srgbClr val="6666FF"/>
                </a:solidFill>
                <a:latin typeface="Calibri" pitchFamily="34" charset="0"/>
              </a:rPr>
              <a:t>Bundesgymnasium </a:t>
            </a:r>
            <a:r>
              <a:rPr lang="de-AT" altLang="de-DE" sz="3600" b="1" u="sng" dirty="0" err="1" smtClean="0">
                <a:solidFill>
                  <a:srgbClr val="6666FF"/>
                </a:solidFill>
                <a:latin typeface="Calibri" pitchFamily="34" charset="0"/>
              </a:rPr>
              <a:t>Zaunergasse</a:t>
            </a:r>
            <a:endParaRPr lang="de-DE" altLang="de-DE" sz="3600" b="1" u="sng" dirty="0" smtClean="0">
              <a:solidFill>
                <a:srgbClr val="6666FF"/>
              </a:solidFill>
              <a:latin typeface="Calibri" pitchFamily="34" charset="0"/>
            </a:endParaRPr>
          </a:p>
        </p:txBody>
      </p:sp>
      <p:pic>
        <p:nvPicPr>
          <p:cNvPr id="54275" name="Picture 5" descr="bgzstartneu"/>
          <p:cNvPicPr>
            <a:picLocks noChangeAspect="1" noChangeArrowheads="1"/>
          </p:cNvPicPr>
          <p:nvPr/>
        </p:nvPicPr>
        <p:blipFill>
          <a:blip r:embed="rId2"/>
          <a:srcRect/>
          <a:stretch>
            <a:fillRect/>
          </a:stretch>
        </p:blipFill>
        <p:spPr bwMode="auto">
          <a:xfrm>
            <a:off x="2771800" y="908720"/>
            <a:ext cx="2736304" cy="1196583"/>
          </a:xfrm>
          <a:prstGeom prst="rect">
            <a:avLst/>
          </a:prstGeom>
          <a:noFill/>
          <a:ln w="9525">
            <a:noFill/>
            <a:miter lim="800000"/>
            <a:headEnd/>
            <a:tailEnd/>
          </a:ln>
        </p:spPr>
      </p:pic>
      <p:sp>
        <p:nvSpPr>
          <p:cNvPr id="54276" name="Text Box 6"/>
          <p:cNvSpPr txBox="1">
            <a:spLocks noChangeArrowheads="1"/>
          </p:cNvSpPr>
          <p:nvPr/>
        </p:nvSpPr>
        <p:spPr bwMode="auto">
          <a:xfrm>
            <a:off x="468313" y="2781300"/>
            <a:ext cx="8280400" cy="3170099"/>
          </a:xfrm>
          <a:prstGeom prst="rect">
            <a:avLst/>
          </a:prstGeom>
          <a:noFill/>
          <a:ln w="9525">
            <a:noFill/>
            <a:miter lim="800000"/>
            <a:headEnd/>
            <a:tailEnd/>
          </a:ln>
        </p:spPr>
        <p:txBody>
          <a:bodyPr>
            <a:spAutoFit/>
          </a:bodyPr>
          <a:lstStyle/>
          <a:p>
            <a:r>
              <a:rPr lang="de-AT" altLang="de-DE" sz="2000" b="1" u="sng" dirty="0">
                <a:latin typeface="Calibri" pitchFamily="34" charset="0"/>
              </a:rPr>
              <a:t>Gymnasium mit sprachlichem Schwerpunkt</a:t>
            </a:r>
            <a:r>
              <a:rPr lang="de-DE" altLang="de-DE" sz="2000" b="1" dirty="0">
                <a:solidFill>
                  <a:srgbClr val="00B050"/>
                </a:solidFill>
                <a:latin typeface="Calibri" pitchFamily="34" charset="0"/>
              </a:rPr>
              <a:t> </a:t>
            </a:r>
            <a:r>
              <a:rPr lang="de-DE" altLang="de-DE" sz="2000" dirty="0">
                <a:latin typeface="Calibri" pitchFamily="34" charset="0"/>
              </a:rPr>
              <a:t>– </a:t>
            </a:r>
            <a:r>
              <a:rPr lang="de-DE" altLang="de-DE" sz="2000" b="1" dirty="0">
                <a:solidFill>
                  <a:srgbClr val="FF0000"/>
                </a:solidFill>
                <a:latin typeface="Calibri" pitchFamily="34" charset="0"/>
              </a:rPr>
              <a:t>auch für Hörbehinderte</a:t>
            </a:r>
          </a:p>
          <a:p>
            <a:endParaRPr lang="de-AT" altLang="de-DE" sz="2000" dirty="0">
              <a:latin typeface="Calibri" pitchFamily="34" charset="0"/>
            </a:endParaRPr>
          </a:p>
          <a:p>
            <a:pPr marL="171450" indent="-171450">
              <a:buClr>
                <a:schemeClr val="accent2"/>
              </a:buClr>
              <a:buFont typeface="Wingdings" pitchFamily="2" charset="2"/>
              <a:buChar char="§"/>
            </a:pPr>
            <a:r>
              <a:rPr lang="de-AT" altLang="de-DE" sz="2000" dirty="0" smtClean="0">
                <a:latin typeface="Calibri" pitchFamily="34" charset="0"/>
              </a:rPr>
              <a:t>Persönlichkeitsbildung: Soziales Lernen 1. Kl., Lernen </a:t>
            </a:r>
            <a:r>
              <a:rPr lang="de-AT" altLang="de-DE" sz="2000" dirty="0" err="1" smtClean="0">
                <a:latin typeface="Calibri" pitchFamily="34" charset="0"/>
              </a:rPr>
              <a:t>lernen</a:t>
            </a:r>
            <a:r>
              <a:rPr lang="de-AT" altLang="de-DE" sz="2000" dirty="0" smtClean="0">
                <a:latin typeface="Calibri" pitchFamily="34" charset="0"/>
              </a:rPr>
              <a:t> 2. Kl., Umgang mit PC 3. Kl., Ich – Gemeinschaft – Zivilcourage 4. Kl., Kommunikation und Arbeitstechnik 5. Kl., Arbeit in Projekten 6. Kl., </a:t>
            </a:r>
          </a:p>
          <a:p>
            <a:pPr marL="171450" indent="-171450">
              <a:buClr>
                <a:schemeClr val="accent2"/>
              </a:buClr>
              <a:buFont typeface="Wingdings" pitchFamily="2" charset="2"/>
              <a:buChar char="§"/>
            </a:pPr>
            <a:r>
              <a:rPr lang="de-AT" altLang="de-DE" sz="2000" dirty="0" smtClean="0">
                <a:latin typeface="Calibri" pitchFamily="34" charset="0"/>
              </a:rPr>
              <a:t>Schulversuch: Ethik ab der 9. Schulstufe</a:t>
            </a:r>
          </a:p>
          <a:p>
            <a:pPr marL="171450" indent="-171450">
              <a:buClr>
                <a:schemeClr val="accent2"/>
              </a:buClr>
              <a:buFont typeface="Wingdings" pitchFamily="2" charset="2"/>
              <a:buChar char="§"/>
            </a:pPr>
            <a:r>
              <a:rPr lang="de-AT" altLang="de-DE" sz="2000" dirty="0" smtClean="0">
                <a:latin typeface="Calibri" pitchFamily="34" charset="0"/>
              </a:rPr>
              <a:t>Begabtenförderung</a:t>
            </a:r>
          </a:p>
          <a:p>
            <a:pPr marL="171450" indent="-171450">
              <a:buClr>
                <a:schemeClr val="accent2"/>
              </a:buClr>
              <a:buFont typeface="Wingdings" pitchFamily="2" charset="2"/>
              <a:buChar char="§"/>
            </a:pPr>
            <a:endParaRPr lang="de-AT" altLang="de-DE" sz="2000" dirty="0">
              <a:latin typeface="Calibri" pitchFamily="34" charset="0"/>
            </a:endParaRPr>
          </a:p>
          <a:p>
            <a:pPr>
              <a:buClr>
                <a:schemeClr val="accent2"/>
              </a:buClr>
            </a:pPr>
            <a:r>
              <a:rPr lang="de-AT" altLang="de-DE" sz="2000" b="1" dirty="0" smtClean="0">
                <a:solidFill>
                  <a:srgbClr val="FF0000"/>
                </a:solidFill>
                <a:latin typeface="Calibri" pitchFamily="34" charset="0"/>
              </a:rPr>
              <a:t>Nachmittagsbetreuung</a:t>
            </a:r>
          </a:p>
          <a:p>
            <a:endParaRPr lang="de-DE" altLang="de-DE" sz="2000" dirty="0">
              <a:latin typeface="Calibri" pitchFamily="34" charset="0"/>
            </a:endParaRPr>
          </a:p>
        </p:txBody>
      </p:sp>
      <p:pic>
        <p:nvPicPr>
          <p:cNvPr id="54277" name="Picture 8" descr="leer"/>
          <p:cNvPicPr>
            <a:picLocks noChangeAspect="1" noChangeArrowheads="1"/>
          </p:cNvPicPr>
          <p:nvPr/>
        </p:nvPicPr>
        <p:blipFill>
          <a:blip r:embed="rId3"/>
          <a:srcRect/>
          <a:stretch>
            <a:fillRect/>
          </a:stretch>
        </p:blipFill>
        <p:spPr bwMode="auto">
          <a:xfrm>
            <a:off x="4524375" y="3424238"/>
            <a:ext cx="95250" cy="9525"/>
          </a:xfrm>
          <a:prstGeom prst="rect">
            <a:avLst/>
          </a:prstGeom>
          <a:noFill/>
          <a:ln w="9525">
            <a:noFill/>
            <a:miter lim="800000"/>
            <a:headEnd/>
            <a:tailEnd/>
          </a:ln>
        </p:spPr>
      </p:pic>
      <p:sp>
        <p:nvSpPr>
          <p:cNvPr id="54278" name="Text Box 34"/>
          <p:cNvSpPr txBox="1">
            <a:spLocks noChangeArrowheads="1"/>
          </p:cNvSpPr>
          <p:nvPr/>
        </p:nvSpPr>
        <p:spPr bwMode="auto">
          <a:xfrm>
            <a:off x="5940425" y="6021388"/>
            <a:ext cx="2569999" cy="369332"/>
          </a:xfrm>
          <a:prstGeom prst="rect">
            <a:avLst/>
          </a:prstGeom>
          <a:noFill/>
          <a:ln w="9525">
            <a:noFill/>
            <a:miter lim="800000"/>
            <a:headEnd/>
            <a:tailEnd/>
          </a:ln>
        </p:spPr>
        <p:txBody>
          <a:bodyPr wrap="none">
            <a:spAutoFit/>
          </a:bodyPr>
          <a:lstStyle/>
          <a:p>
            <a:r>
              <a:rPr lang="de-AT" altLang="de-DE" dirty="0">
                <a:solidFill>
                  <a:srgbClr val="0000FF"/>
                </a:solidFill>
                <a:latin typeface="Arial" charset="0"/>
              </a:rPr>
              <a:t>www.bgzaunergasse.at</a:t>
            </a:r>
            <a:endParaRPr lang="de-DE" altLang="de-DE" dirty="0">
              <a:solidFill>
                <a:srgbClr val="0000FF"/>
              </a:solidFill>
              <a:latin typeface="Arial" charset="0"/>
            </a:endParaRPr>
          </a:p>
        </p:txBody>
      </p:sp>
    </p:spTree>
    <p:extLst>
      <p:ext uri="{BB962C8B-B14F-4D97-AF65-F5344CB8AC3E}">
        <p14:creationId xmlns:p14="http://schemas.microsoft.com/office/powerpoint/2010/main" val="2411081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5" descr="bgzstartneu"/>
          <p:cNvPicPr>
            <a:picLocks noChangeAspect="1" noChangeArrowheads="1"/>
          </p:cNvPicPr>
          <p:nvPr/>
        </p:nvPicPr>
        <p:blipFill>
          <a:blip r:embed="rId2"/>
          <a:srcRect/>
          <a:stretch>
            <a:fillRect/>
          </a:stretch>
        </p:blipFill>
        <p:spPr bwMode="auto">
          <a:xfrm>
            <a:off x="2843808" y="1268760"/>
            <a:ext cx="2808312" cy="1286585"/>
          </a:xfrm>
          <a:prstGeom prst="rect">
            <a:avLst/>
          </a:prstGeom>
          <a:noFill/>
          <a:ln w="9525">
            <a:noFill/>
            <a:miter lim="800000"/>
            <a:headEnd/>
            <a:tailEnd/>
          </a:ln>
        </p:spPr>
      </p:pic>
      <p:sp>
        <p:nvSpPr>
          <p:cNvPr id="54276" name="Text Box 6"/>
          <p:cNvSpPr txBox="1">
            <a:spLocks noChangeArrowheads="1"/>
          </p:cNvSpPr>
          <p:nvPr/>
        </p:nvSpPr>
        <p:spPr bwMode="auto">
          <a:xfrm>
            <a:off x="468313" y="2781300"/>
            <a:ext cx="8280400" cy="2893100"/>
          </a:xfrm>
          <a:prstGeom prst="rect">
            <a:avLst/>
          </a:prstGeom>
          <a:noFill/>
          <a:ln w="9525">
            <a:noFill/>
            <a:miter lim="800000"/>
            <a:headEnd/>
            <a:tailEnd/>
          </a:ln>
        </p:spPr>
        <p:txBody>
          <a:bodyPr>
            <a:spAutoFit/>
          </a:bodyPr>
          <a:lstStyle/>
          <a:p>
            <a:r>
              <a:rPr lang="de-AT" sz="2000" b="1" dirty="0">
                <a:solidFill>
                  <a:srgbClr val="0000FF"/>
                </a:solidFill>
              </a:rPr>
              <a:t>International Bilingual Class </a:t>
            </a:r>
            <a:endParaRPr lang="de-AT" sz="2000" dirty="0">
              <a:solidFill>
                <a:srgbClr val="0000FF"/>
              </a:solidFill>
            </a:endParaRPr>
          </a:p>
          <a:p>
            <a:pPr marL="285750" indent="-285750">
              <a:spcAft>
                <a:spcPts val="0"/>
              </a:spcAft>
              <a:buClr>
                <a:srgbClr val="0000FF"/>
              </a:buClr>
              <a:buFont typeface="Wingdings" pitchFamily="2" charset="2"/>
              <a:buChar char="§"/>
            </a:pPr>
            <a:r>
              <a:rPr lang="de-AT" dirty="0" smtClean="0">
                <a:latin typeface="Arial"/>
                <a:ea typeface="Calibri"/>
                <a:cs typeface="Times New Roman"/>
              </a:rPr>
              <a:t>Unterrichtet in der Unterstufe zweisprachig (Deutsch und Englisch), in der Oberstufe nur Englisch. </a:t>
            </a:r>
          </a:p>
          <a:p>
            <a:pPr marL="285750" indent="-285750">
              <a:spcAft>
                <a:spcPts val="0"/>
              </a:spcAft>
              <a:buClr>
                <a:srgbClr val="0000FF"/>
              </a:buClr>
              <a:buFont typeface="Wingdings" pitchFamily="2" charset="2"/>
              <a:buChar char="§"/>
            </a:pPr>
            <a:r>
              <a:rPr lang="de-AT" dirty="0" smtClean="0">
                <a:latin typeface="Arial"/>
                <a:ea typeface="Calibri"/>
                <a:cs typeface="Times New Roman"/>
              </a:rPr>
              <a:t>Maturaabschluss und IB </a:t>
            </a:r>
            <a:r>
              <a:rPr lang="de-AT" dirty="0" err="1" smtClean="0">
                <a:latin typeface="Arial"/>
                <a:ea typeface="Calibri"/>
                <a:cs typeface="Times New Roman"/>
              </a:rPr>
              <a:t>Diploma</a:t>
            </a:r>
            <a:r>
              <a:rPr lang="de-AT" dirty="0" smtClean="0">
                <a:latin typeface="Arial"/>
                <a:ea typeface="Calibri"/>
                <a:cs typeface="Times New Roman"/>
              </a:rPr>
              <a:t> </a:t>
            </a:r>
          </a:p>
          <a:p>
            <a:pPr marL="285750" indent="-285750">
              <a:spcAft>
                <a:spcPts val="0"/>
              </a:spcAft>
              <a:buClr>
                <a:srgbClr val="0000FF"/>
              </a:buClr>
              <a:buFont typeface="Wingdings" pitchFamily="2" charset="2"/>
              <a:buChar char="§"/>
            </a:pPr>
            <a:endParaRPr lang="de-AT" dirty="0" smtClean="0">
              <a:latin typeface="Arial"/>
              <a:ea typeface="Calibri"/>
              <a:cs typeface="Times New Roman"/>
            </a:endParaRPr>
          </a:p>
          <a:p>
            <a:pPr marL="285750" indent="-285750">
              <a:spcAft>
                <a:spcPts val="0"/>
              </a:spcAft>
              <a:buClr>
                <a:srgbClr val="0000FF"/>
              </a:buClr>
              <a:buFont typeface="Wingdings" pitchFamily="2" charset="2"/>
              <a:buChar char="§"/>
            </a:pPr>
            <a:r>
              <a:rPr lang="de-AT" dirty="0" smtClean="0">
                <a:effectLst/>
                <a:latin typeface="Arial"/>
                <a:ea typeface="Calibri"/>
                <a:cs typeface="Times New Roman"/>
              </a:rPr>
              <a:t>Englisch als Unterricht-, Arbeits- und Zweitsprache</a:t>
            </a:r>
          </a:p>
          <a:p>
            <a:pPr marL="285750" indent="-285750">
              <a:spcAft>
                <a:spcPts val="0"/>
              </a:spcAft>
              <a:buClr>
                <a:srgbClr val="0000FF"/>
              </a:buClr>
              <a:buFont typeface="Wingdings" pitchFamily="2" charset="2"/>
              <a:buChar char="§"/>
            </a:pPr>
            <a:endParaRPr lang="de-AT" dirty="0">
              <a:latin typeface="Arial"/>
              <a:ea typeface="Calibri"/>
              <a:cs typeface="Times New Roman"/>
            </a:endParaRPr>
          </a:p>
          <a:p>
            <a:pPr marL="285750" indent="-285750">
              <a:spcAft>
                <a:spcPts val="0"/>
              </a:spcAft>
              <a:buClr>
                <a:srgbClr val="0000FF"/>
              </a:buClr>
              <a:buFont typeface="Wingdings" pitchFamily="2" charset="2"/>
              <a:buChar char="§"/>
            </a:pPr>
            <a:r>
              <a:rPr lang="de-AT" dirty="0" smtClean="0">
                <a:effectLst/>
                <a:latin typeface="Arial"/>
                <a:ea typeface="Calibri"/>
                <a:cs typeface="Times New Roman"/>
              </a:rPr>
              <a:t>Geeignet für </a:t>
            </a:r>
            <a:r>
              <a:rPr lang="de-AT" dirty="0" err="1" smtClean="0">
                <a:effectLst/>
                <a:latin typeface="Arial"/>
                <a:ea typeface="Calibri"/>
                <a:cs typeface="Times New Roman"/>
              </a:rPr>
              <a:t>Nativespeaker</a:t>
            </a:r>
            <a:r>
              <a:rPr lang="de-AT" dirty="0" smtClean="0">
                <a:effectLst/>
                <a:latin typeface="Arial"/>
                <a:ea typeface="Calibri"/>
                <a:cs typeface="Times New Roman"/>
              </a:rPr>
              <a:t> oder für Kinder, die eine längere Zeit im englischsprachigen Ausland verbracht haben oder für Kinder mit besonders sprachlicher Begabung und Interesse.</a:t>
            </a:r>
            <a:endParaRPr lang="de-AT" dirty="0">
              <a:effectLst/>
              <a:latin typeface="Calibri"/>
              <a:ea typeface="Calibri"/>
              <a:cs typeface="Times New Roman"/>
            </a:endParaRPr>
          </a:p>
        </p:txBody>
      </p:sp>
      <p:pic>
        <p:nvPicPr>
          <p:cNvPr id="54277" name="Picture 8" descr="leer"/>
          <p:cNvPicPr>
            <a:picLocks noChangeAspect="1" noChangeArrowheads="1"/>
          </p:cNvPicPr>
          <p:nvPr/>
        </p:nvPicPr>
        <p:blipFill>
          <a:blip r:embed="rId3"/>
          <a:srcRect/>
          <a:stretch>
            <a:fillRect/>
          </a:stretch>
        </p:blipFill>
        <p:spPr bwMode="auto">
          <a:xfrm>
            <a:off x="4524375" y="3424238"/>
            <a:ext cx="95250" cy="9525"/>
          </a:xfrm>
          <a:prstGeom prst="rect">
            <a:avLst/>
          </a:prstGeom>
          <a:noFill/>
          <a:ln w="9525">
            <a:noFill/>
            <a:miter lim="800000"/>
            <a:headEnd/>
            <a:tailEnd/>
          </a:ln>
        </p:spPr>
      </p:pic>
      <p:sp>
        <p:nvSpPr>
          <p:cNvPr id="54278" name="Text Box 34"/>
          <p:cNvSpPr txBox="1">
            <a:spLocks noChangeArrowheads="1"/>
          </p:cNvSpPr>
          <p:nvPr/>
        </p:nvSpPr>
        <p:spPr bwMode="auto">
          <a:xfrm>
            <a:off x="5940425" y="6021388"/>
            <a:ext cx="2569999" cy="369332"/>
          </a:xfrm>
          <a:prstGeom prst="rect">
            <a:avLst/>
          </a:prstGeom>
          <a:noFill/>
          <a:ln w="9525">
            <a:noFill/>
            <a:miter lim="800000"/>
            <a:headEnd/>
            <a:tailEnd/>
          </a:ln>
        </p:spPr>
        <p:txBody>
          <a:bodyPr wrap="none">
            <a:spAutoFit/>
          </a:bodyPr>
          <a:lstStyle/>
          <a:p>
            <a:r>
              <a:rPr lang="de-AT" altLang="de-DE" dirty="0">
                <a:solidFill>
                  <a:srgbClr val="0000FF"/>
                </a:solidFill>
                <a:latin typeface="Arial" charset="0"/>
              </a:rPr>
              <a:t>www.bgzaunergasse.at</a:t>
            </a:r>
            <a:endParaRPr lang="de-DE" altLang="de-DE" dirty="0">
              <a:solidFill>
                <a:srgbClr val="0000FF"/>
              </a:solidFill>
              <a:latin typeface="Arial" charset="0"/>
            </a:endParaRPr>
          </a:p>
        </p:txBody>
      </p:sp>
      <p:sp>
        <p:nvSpPr>
          <p:cNvPr id="2" name="Rechteck 1"/>
          <p:cNvSpPr/>
          <p:nvPr/>
        </p:nvSpPr>
        <p:spPr>
          <a:xfrm>
            <a:off x="611560" y="458956"/>
            <a:ext cx="8064896" cy="3477875"/>
          </a:xfrm>
          <a:prstGeom prst="rect">
            <a:avLst/>
          </a:prstGeom>
        </p:spPr>
        <p:txBody>
          <a:bodyPr wrap="square">
            <a:spAutoFit/>
          </a:bodyPr>
          <a:lstStyle/>
          <a:p>
            <a:pPr>
              <a:spcAft>
                <a:spcPts val="0"/>
              </a:spcAft>
            </a:pPr>
            <a:endParaRPr lang="de-AT" sz="2000" b="1" dirty="0" smtClean="0">
              <a:latin typeface="Arial"/>
              <a:ea typeface="Calibri"/>
              <a:cs typeface="Times New Roman"/>
            </a:endParaRPr>
          </a:p>
          <a:p>
            <a:pPr>
              <a:spcAft>
                <a:spcPts val="0"/>
              </a:spcAft>
            </a:pPr>
            <a:endParaRPr lang="de-AT" sz="2000" b="1" dirty="0">
              <a:latin typeface="Arial"/>
              <a:ea typeface="Calibri"/>
              <a:cs typeface="Times New Roman"/>
            </a:endParaRPr>
          </a:p>
          <a:p>
            <a:pPr>
              <a:spcAft>
                <a:spcPts val="0"/>
              </a:spcAft>
            </a:pPr>
            <a:endParaRPr lang="de-AT" sz="2000" b="1" dirty="0" smtClean="0">
              <a:latin typeface="Arial"/>
              <a:ea typeface="Calibri"/>
              <a:cs typeface="Times New Roman"/>
            </a:endParaRPr>
          </a:p>
          <a:p>
            <a:pPr>
              <a:spcAft>
                <a:spcPts val="0"/>
              </a:spcAft>
            </a:pPr>
            <a:endParaRPr lang="de-AT" sz="2000" b="1" dirty="0">
              <a:latin typeface="Arial"/>
              <a:ea typeface="Calibri"/>
              <a:cs typeface="Times New Roman"/>
            </a:endParaRPr>
          </a:p>
          <a:p>
            <a:pPr>
              <a:spcAft>
                <a:spcPts val="0"/>
              </a:spcAft>
            </a:pPr>
            <a:endParaRPr lang="de-AT" sz="2000" b="1" dirty="0" smtClean="0">
              <a:latin typeface="Arial"/>
              <a:ea typeface="Calibri"/>
              <a:cs typeface="Times New Roman"/>
            </a:endParaRPr>
          </a:p>
          <a:p>
            <a:pPr>
              <a:spcAft>
                <a:spcPts val="0"/>
              </a:spcAft>
            </a:pPr>
            <a:endParaRPr lang="de-AT" sz="2000" b="1" dirty="0">
              <a:latin typeface="Arial"/>
              <a:ea typeface="Calibri"/>
              <a:cs typeface="Times New Roman"/>
            </a:endParaRPr>
          </a:p>
          <a:p>
            <a:pPr>
              <a:spcAft>
                <a:spcPts val="0"/>
              </a:spcAft>
            </a:pPr>
            <a:endParaRPr lang="de-AT" sz="2000" b="1" dirty="0" smtClean="0">
              <a:latin typeface="Arial"/>
              <a:ea typeface="Calibri"/>
              <a:cs typeface="Times New Roman"/>
            </a:endParaRPr>
          </a:p>
          <a:p>
            <a:pPr>
              <a:spcAft>
                <a:spcPts val="0"/>
              </a:spcAft>
            </a:pPr>
            <a:endParaRPr lang="de-AT" sz="2000" b="1" dirty="0">
              <a:latin typeface="Arial"/>
              <a:ea typeface="Calibri"/>
              <a:cs typeface="Times New Roman"/>
            </a:endParaRPr>
          </a:p>
          <a:p>
            <a:pPr>
              <a:spcAft>
                <a:spcPts val="0"/>
              </a:spcAft>
            </a:pPr>
            <a:endParaRPr lang="de-AT" sz="2000" b="1" dirty="0" smtClean="0">
              <a:latin typeface="Arial"/>
              <a:ea typeface="Calibri"/>
              <a:cs typeface="Times New Roman"/>
            </a:endParaRPr>
          </a:p>
          <a:p>
            <a:pPr>
              <a:spcAft>
                <a:spcPts val="0"/>
              </a:spcAft>
            </a:pPr>
            <a:endParaRPr lang="de-AT" sz="2000" b="1" dirty="0">
              <a:latin typeface="Arial"/>
              <a:ea typeface="Calibri"/>
              <a:cs typeface="Times New Roman"/>
            </a:endParaRPr>
          </a:p>
          <a:p>
            <a:pPr>
              <a:spcAft>
                <a:spcPts val="0"/>
              </a:spcAft>
            </a:pPr>
            <a:endParaRPr lang="de-AT" sz="2000" b="1" dirty="0" smtClean="0">
              <a:latin typeface="Arial"/>
              <a:ea typeface="Calibri"/>
              <a:cs typeface="Times New Roman"/>
            </a:endParaRPr>
          </a:p>
        </p:txBody>
      </p:sp>
      <p:sp>
        <p:nvSpPr>
          <p:cNvPr id="3" name="Titel 2"/>
          <p:cNvSpPr>
            <a:spLocks noGrp="1"/>
          </p:cNvSpPr>
          <p:nvPr>
            <p:ph type="title"/>
          </p:nvPr>
        </p:nvSpPr>
        <p:spPr>
          <a:xfrm>
            <a:off x="179512" y="332656"/>
            <a:ext cx="8229600" cy="1143000"/>
          </a:xfrm>
        </p:spPr>
        <p:txBody>
          <a:bodyPr/>
          <a:lstStyle/>
          <a:p>
            <a:r>
              <a:rPr lang="de-AT" altLang="de-DE" sz="3600" b="1" u="sng" dirty="0">
                <a:solidFill>
                  <a:srgbClr val="6666FF"/>
                </a:solidFill>
                <a:latin typeface="Calibri" pitchFamily="34" charset="0"/>
              </a:rPr>
              <a:t>Bundesgymnasium </a:t>
            </a:r>
            <a:r>
              <a:rPr lang="de-AT" altLang="de-DE" sz="3600" b="1" u="sng" dirty="0" err="1">
                <a:solidFill>
                  <a:srgbClr val="6666FF"/>
                </a:solidFill>
                <a:latin typeface="Calibri" pitchFamily="34" charset="0"/>
              </a:rPr>
              <a:t>Zaunergasse</a:t>
            </a:r>
            <a:endParaRPr lang="de-AT" sz="3600" dirty="0"/>
          </a:p>
        </p:txBody>
      </p:sp>
    </p:spTree>
    <p:extLst>
      <p:ext uri="{BB962C8B-B14F-4D97-AF65-F5344CB8AC3E}">
        <p14:creationId xmlns:p14="http://schemas.microsoft.com/office/powerpoint/2010/main" val="60723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p:cNvSpPr txBox="1">
            <a:spLocks noChangeArrowheads="1"/>
          </p:cNvSpPr>
          <p:nvPr/>
        </p:nvSpPr>
        <p:spPr bwMode="auto">
          <a:xfrm>
            <a:off x="971600" y="3501008"/>
            <a:ext cx="7560840" cy="2554545"/>
          </a:xfrm>
          <a:prstGeom prst="rect">
            <a:avLst/>
          </a:prstGeom>
          <a:noFill/>
          <a:ln w="9525">
            <a:noFill/>
            <a:miter lim="800000"/>
            <a:headEnd/>
            <a:tailEnd/>
          </a:ln>
        </p:spPr>
        <p:txBody>
          <a:bodyPr wrap="square">
            <a:spAutoFit/>
          </a:bodyPr>
          <a:lstStyle/>
          <a:p>
            <a:r>
              <a:rPr lang="de-AT" altLang="de-DE" sz="2000" b="1" u="sng" dirty="0" smtClean="0">
                <a:solidFill>
                  <a:srgbClr val="0000FF"/>
                </a:solidFill>
                <a:latin typeface="Calibri" pitchFamily="34" charset="0"/>
              </a:rPr>
              <a:t>1</a:t>
            </a:r>
            <a:r>
              <a:rPr lang="de-AT" altLang="de-DE" sz="2000" b="1" u="sng" dirty="0">
                <a:solidFill>
                  <a:srgbClr val="0000FF"/>
                </a:solidFill>
                <a:latin typeface="Calibri" pitchFamily="34" charset="0"/>
              </a:rPr>
              <a:t>.   Gymnasium mit </a:t>
            </a:r>
            <a:r>
              <a:rPr lang="de-AT" altLang="de-DE" sz="2000" b="1" u="sng" dirty="0" smtClean="0">
                <a:solidFill>
                  <a:srgbClr val="0000FF"/>
                </a:solidFill>
                <a:latin typeface="Calibri" pitchFamily="34" charset="0"/>
              </a:rPr>
              <a:t>projektorientiertem Unterricht</a:t>
            </a:r>
            <a:r>
              <a:rPr lang="de-AT" altLang="de-DE" sz="2000" b="1" dirty="0" smtClean="0">
                <a:solidFill>
                  <a:srgbClr val="0000FF"/>
                </a:solidFill>
                <a:latin typeface="Calibri" pitchFamily="34" charset="0"/>
              </a:rPr>
              <a:t> </a:t>
            </a:r>
            <a:endParaRPr lang="de-AT" altLang="de-DE" sz="2000" b="1" dirty="0">
              <a:solidFill>
                <a:srgbClr val="0000FF"/>
              </a:solidFill>
              <a:latin typeface="Calibri" pitchFamily="34" charset="0"/>
            </a:endParaRPr>
          </a:p>
          <a:p>
            <a:endParaRPr lang="de-AT" altLang="de-DE" sz="2000" dirty="0">
              <a:solidFill>
                <a:srgbClr val="000000"/>
              </a:solidFill>
              <a:latin typeface="Calibri" pitchFamily="34" charset="0"/>
            </a:endParaRPr>
          </a:p>
          <a:p>
            <a:r>
              <a:rPr lang="de-AT" altLang="de-DE" sz="2000" dirty="0">
                <a:solidFill>
                  <a:srgbClr val="000000"/>
                </a:solidFill>
                <a:latin typeface="Calibri" pitchFamily="34" charset="0"/>
              </a:rPr>
              <a:t>Fremdsprachen:	ab der 1. Klasse – Englisch </a:t>
            </a:r>
          </a:p>
          <a:p>
            <a:r>
              <a:rPr lang="de-AT" altLang="de-DE" sz="2000" dirty="0">
                <a:solidFill>
                  <a:srgbClr val="000000"/>
                </a:solidFill>
                <a:latin typeface="Calibri" pitchFamily="34" charset="0"/>
              </a:rPr>
              <a:t>		ab der </a:t>
            </a:r>
            <a:r>
              <a:rPr lang="de-AT" altLang="de-DE" sz="2000" dirty="0">
                <a:solidFill>
                  <a:srgbClr val="FF3300"/>
                </a:solidFill>
                <a:latin typeface="Calibri" pitchFamily="34" charset="0"/>
              </a:rPr>
              <a:t>3. Klasse – Latein</a:t>
            </a:r>
            <a:r>
              <a:rPr lang="de-AT" altLang="de-DE" sz="2000" dirty="0">
                <a:solidFill>
                  <a:srgbClr val="000000"/>
                </a:solidFill>
                <a:latin typeface="Calibri" pitchFamily="34" charset="0"/>
              </a:rPr>
              <a:t> </a:t>
            </a:r>
          </a:p>
          <a:p>
            <a:r>
              <a:rPr lang="de-AT" altLang="de-DE" sz="2000" dirty="0">
                <a:solidFill>
                  <a:srgbClr val="000000"/>
                </a:solidFill>
                <a:latin typeface="Calibri" pitchFamily="34" charset="0"/>
              </a:rPr>
              <a:t>		ab der 5. Klasse – Italienisch oder </a:t>
            </a:r>
            <a:r>
              <a:rPr lang="de-AT" altLang="de-DE" sz="2000" dirty="0" smtClean="0">
                <a:solidFill>
                  <a:srgbClr val="000000"/>
                </a:solidFill>
                <a:latin typeface="Calibri" pitchFamily="34" charset="0"/>
              </a:rPr>
              <a:t>Spanisch</a:t>
            </a:r>
          </a:p>
          <a:p>
            <a:endParaRPr lang="de-AT" altLang="de-DE" sz="2000" dirty="0" smtClean="0">
              <a:solidFill>
                <a:srgbClr val="000000"/>
              </a:solidFill>
              <a:latin typeface="Calibri" pitchFamily="34" charset="0"/>
            </a:endParaRPr>
          </a:p>
          <a:p>
            <a:pPr marL="342900" indent="-342900">
              <a:buClr>
                <a:srgbClr val="0000FF"/>
              </a:buClr>
              <a:buFont typeface="Wingdings" pitchFamily="2" charset="2"/>
              <a:buChar char="§"/>
            </a:pPr>
            <a:r>
              <a:rPr lang="de-AT" altLang="de-DE" sz="2000" dirty="0" smtClean="0">
                <a:solidFill>
                  <a:srgbClr val="000000"/>
                </a:solidFill>
                <a:latin typeface="Calibri" pitchFamily="34" charset="0"/>
              </a:rPr>
              <a:t>Bis zur 6. Klasse fächerübergreifende Projekte</a:t>
            </a:r>
          </a:p>
          <a:p>
            <a:pPr marL="342900" indent="-342900">
              <a:buClr>
                <a:srgbClr val="0000FF"/>
              </a:buClr>
              <a:buFont typeface="Wingdings" pitchFamily="2" charset="2"/>
              <a:buChar char="§"/>
            </a:pPr>
            <a:r>
              <a:rPr lang="de-AT" altLang="de-DE" sz="2000" dirty="0" smtClean="0">
                <a:solidFill>
                  <a:srgbClr val="000000"/>
                </a:solidFill>
                <a:latin typeface="Calibri" pitchFamily="34" charset="0"/>
              </a:rPr>
              <a:t>In der 4. Kl. Naturwissenschaftliches Labor.</a:t>
            </a:r>
            <a:endParaRPr lang="de-DE" altLang="de-DE" sz="2000" dirty="0">
              <a:solidFill>
                <a:srgbClr val="000000"/>
              </a:solidFill>
              <a:latin typeface="Calibri" pitchFamily="34" charset="0"/>
            </a:endParaRPr>
          </a:p>
        </p:txBody>
      </p:sp>
      <p:sp>
        <p:nvSpPr>
          <p:cNvPr id="56322" name="Text Box 5"/>
          <p:cNvSpPr txBox="1">
            <a:spLocks noChangeArrowheads="1"/>
          </p:cNvSpPr>
          <p:nvPr/>
        </p:nvSpPr>
        <p:spPr bwMode="auto">
          <a:xfrm>
            <a:off x="6588224" y="6021288"/>
            <a:ext cx="2322538" cy="366712"/>
          </a:xfrm>
          <a:prstGeom prst="rect">
            <a:avLst/>
          </a:prstGeom>
          <a:noFill/>
          <a:ln w="9525">
            <a:noFill/>
            <a:miter lim="800000"/>
            <a:headEnd/>
            <a:tailEnd/>
          </a:ln>
        </p:spPr>
        <p:txBody>
          <a:bodyPr wrap="square">
            <a:spAutoFit/>
          </a:bodyPr>
          <a:lstStyle/>
          <a:p>
            <a:r>
              <a:rPr lang="de-AT" altLang="de-DE" dirty="0">
                <a:solidFill>
                  <a:srgbClr val="0000FF"/>
                </a:solidFill>
                <a:latin typeface="Arial" charset="0"/>
              </a:rPr>
              <a:t>www.bgnonntal.at</a:t>
            </a:r>
            <a:endParaRPr lang="de-DE" altLang="de-DE" dirty="0">
              <a:solidFill>
                <a:srgbClr val="0000FF"/>
              </a:solidFill>
              <a:latin typeface="Arial" charset="0"/>
            </a:endParaRPr>
          </a:p>
        </p:txBody>
      </p:sp>
      <p:sp>
        <p:nvSpPr>
          <p:cNvPr id="56323" name="Text Box 8"/>
          <p:cNvSpPr txBox="1">
            <a:spLocks noChangeArrowheads="1"/>
          </p:cNvSpPr>
          <p:nvPr/>
        </p:nvSpPr>
        <p:spPr bwMode="auto">
          <a:xfrm>
            <a:off x="4720550" y="1548628"/>
            <a:ext cx="3739882" cy="1569660"/>
          </a:xfrm>
          <a:prstGeom prst="rect">
            <a:avLst/>
          </a:prstGeom>
          <a:noFill/>
          <a:ln w="9525">
            <a:noFill/>
            <a:miter lim="800000"/>
            <a:headEnd/>
            <a:tailEnd/>
          </a:ln>
        </p:spPr>
        <p:txBody>
          <a:bodyPr wrap="square">
            <a:spAutoFit/>
          </a:bodyPr>
          <a:lstStyle/>
          <a:p>
            <a:r>
              <a:rPr lang="de-AT" altLang="de-DE" sz="1600" dirty="0">
                <a:solidFill>
                  <a:srgbClr val="000000"/>
                </a:solidFill>
                <a:latin typeface="Calibri" pitchFamily="34" charset="0"/>
              </a:rPr>
              <a:t>Direktorin</a:t>
            </a:r>
          </a:p>
          <a:p>
            <a:r>
              <a:rPr lang="de-AT" altLang="de-DE" sz="1600" dirty="0">
                <a:solidFill>
                  <a:srgbClr val="000000"/>
                </a:solidFill>
                <a:latin typeface="Calibri" pitchFamily="34" charset="0"/>
              </a:rPr>
              <a:t>Mag.</a:t>
            </a:r>
            <a:r>
              <a:rPr lang="de-DE" altLang="de-DE" sz="1600" baseline="30000" dirty="0">
                <a:solidFill>
                  <a:srgbClr val="000000"/>
                </a:solidFill>
                <a:latin typeface="Calibri" pitchFamily="34" charset="0"/>
              </a:rPr>
              <a:t>a</a:t>
            </a:r>
            <a:r>
              <a:rPr lang="de-AT" altLang="de-DE" sz="1600" baseline="30000" dirty="0">
                <a:solidFill>
                  <a:srgbClr val="000000"/>
                </a:solidFill>
                <a:latin typeface="Calibri" pitchFamily="34" charset="0"/>
              </a:rPr>
              <a:t> </a:t>
            </a:r>
            <a:r>
              <a:rPr lang="de-DE" altLang="de-DE" sz="1600" dirty="0">
                <a:solidFill>
                  <a:srgbClr val="000000"/>
                </a:solidFill>
                <a:latin typeface="Calibri" pitchFamily="34" charset="0"/>
              </a:rPr>
              <a:t> Barbara Mayerhofer</a:t>
            </a:r>
            <a:endParaRPr lang="de-AT" altLang="de-DE" sz="1600" dirty="0">
              <a:solidFill>
                <a:srgbClr val="000000"/>
              </a:solidFill>
              <a:latin typeface="Calibri" pitchFamily="34" charset="0"/>
            </a:endParaRPr>
          </a:p>
          <a:p>
            <a:r>
              <a:rPr lang="de-AT" altLang="de-DE" sz="1600" dirty="0" smtClean="0">
                <a:solidFill>
                  <a:srgbClr val="000000"/>
                </a:solidFill>
                <a:latin typeface="Calibri" pitchFamily="34" charset="0"/>
              </a:rPr>
              <a:t>Josef </a:t>
            </a:r>
            <a:r>
              <a:rPr lang="de-AT" altLang="de-DE" sz="1600" dirty="0" err="1" smtClean="0">
                <a:solidFill>
                  <a:srgbClr val="000000"/>
                </a:solidFill>
                <a:latin typeface="Calibri" pitchFamily="34" charset="0"/>
              </a:rPr>
              <a:t>Preissallee</a:t>
            </a:r>
            <a:r>
              <a:rPr lang="de-AT" altLang="de-DE" sz="1600" dirty="0" smtClean="0">
                <a:solidFill>
                  <a:srgbClr val="000000"/>
                </a:solidFill>
                <a:latin typeface="Calibri" pitchFamily="34" charset="0"/>
              </a:rPr>
              <a:t> 3, 5020 </a:t>
            </a:r>
            <a:r>
              <a:rPr lang="de-AT" altLang="de-DE" sz="1600" dirty="0">
                <a:solidFill>
                  <a:srgbClr val="000000"/>
                </a:solidFill>
                <a:latin typeface="Calibri" pitchFamily="34" charset="0"/>
              </a:rPr>
              <a:t>Salzburg</a:t>
            </a:r>
          </a:p>
          <a:p>
            <a:r>
              <a:rPr lang="de-AT" altLang="de-DE" sz="1600" dirty="0">
                <a:solidFill>
                  <a:srgbClr val="000000"/>
                </a:solidFill>
                <a:latin typeface="Calibri" pitchFamily="34" charset="0"/>
              </a:rPr>
              <a:t>Tel.: </a:t>
            </a:r>
            <a:r>
              <a:rPr lang="de-AT" altLang="de-DE" sz="1600" dirty="0" smtClean="0">
                <a:solidFill>
                  <a:srgbClr val="000000"/>
                </a:solidFill>
                <a:latin typeface="Calibri" pitchFamily="34" charset="0"/>
              </a:rPr>
              <a:t>0662 - 84 </a:t>
            </a:r>
            <a:r>
              <a:rPr lang="de-AT" altLang="de-DE" sz="1600" dirty="0">
                <a:solidFill>
                  <a:srgbClr val="000000"/>
                </a:solidFill>
                <a:latin typeface="Calibri" pitchFamily="34" charset="0"/>
              </a:rPr>
              <a:t>16 66</a:t>
            </a:r>
          </a:p>
          <a:p>
            <a:r>
              <a:rPr lang="de-AT" altLang="de-DE" sz="1600" u="sng" dirty="0">
                <a:solidFill>
                  <a:srgbClr val="000000"/>
                </a:solidFill>
                <a:latin typeface="Calibri" pitchFamily="34" charset="0"/>
              </a:rPr>
              <a:t>sekretariat@bgnonntal.salzburg.at</a:t>
            </a:r>
          </a:p>
          <a:p>
            <a:endParaRPr lang="de-DE" altLang="de-DE" sz="1600" dirty="0">
              <a:solidFill>
                <a:srgbClr val="000000"/>
              </a:solidFill>
              <a:latin typeface="Arial" charset="0"/>
            </a:endParaRPr>
          </a:p>
        </p:txBody>
      </p:sp>
      <p:pic>
        <p:nvPicPr>
          <p:cNvPr id="56324" name="Picture 10" descr="bgn_header_home"/>
          <p:cNvPicPr>
            <a:picLocks noChangeAspect="1" noChangeArrowheads="1"/>
          </p:cNvPicPr>
          <p:nvPr/>
        </p:nvPicPr>
        <p:blipFill>
          <a:blip r:embed="rId2"/>
          <a:srcRect/>
          <a:stretch>
            <a:fillRect/>
          </a:stretch>
        </p:blipFill>
        <p:spPr bwMode="auto">
          <a:xfrm>
            <a:off x="971600" y="1556792"/>
            <a:ext cx="3168352" cy="1408156"/>
          </a:xfrm>
          <a:prstGeom prst="rect">
            <a:avLst/>
          </a:prstGeom>
          <a:noFill/>
          <a:ln w="9525">
            <a:noFill/>
            <a:miter lim="800000"/>
            <a:headEnd/>
            <a:tailEnd/>
          </a:ln>
        </p:spPr>
      </p:pic>
      <p:pic>
        <p:nvPicPr>
          <p:cNvPr id="56325" name="Picture 12" descr="bgn_logo"/>
          <p:cNvPicPr>
            <a:picLocks noChangeAspect="1" noChangeArrowheads="1"/>
          </p:cNvPicPr>
          <p:nvPr/>
        </p:nvPicPr>
        <p:blipFill>
          <a:blip r:embed="rId3"/>
          <a:srcRect/>
          <a:stretch>
            <a:fillRect/>
          </a:stretch>
        </p:blipFill>
        <p:spPr bwMode="auto">
          <a:xfrm>
            <a:off x="0" y="188913"/>
            <a:ext cx="9144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539552" y="1412776"/>
            <a:ext cx="8136904" cy="5324535"/>
          </a:xfrm>
          <a:prstGeom prst="rect">
            <a:avLst/>
          </a:prstGeom>
          <a:noFill/>
          <a:ln w="9525">
            <a:noFill/>
            <a:miter lim="800000"/>
            <a:headEnd/>
            <a:tailEnd/>
          </a:ln>
        </p:spPr>
        <p:txBody>
          <a:bodyPr wrap="square">
            <a:spAutoFit/>
          </a:bodyPr>
          <a:lstStyle/>
          <a:p>
            <a:r>
              <a:rPr lang="de-DE" altLang="de-DE" sz="2000" b="1" u="sng" dirty="0" smtClean="0">
                <a:solidFill>
                  <a:srgbClr val="0000FF"/>
                </a:solidFill>
                <a:latin typeface="Calibri" pitchFamily="34" charset="0"/>
              </a:rPr>
              <a:t>2</a:t>
            </a:r>
            <a:r>
              <a:rPr lang="de-DE" altLang="de-DE" sz="2000" b="1" u="sng" dirty="0">
                <a:solidFill>
                  <a:srgbClr val="0000FF"/>
                </a:solidFill>
                <a:latin typeface="Calibri" pitchFamily="34" charset="0"/>
              </a:rPr>
              <a:t>. </a:t>
            </a:r>
            <a:r>
              <a:rPr lang="de-DE" altLang="de-DE" sz="2000" b="1" u="sng" dirty="0" smtClean="0">
                <a:solidFill>
                  <a:srgbClr val="0000FF"/>
                </a:solidFill>
                <a:latin typeface="Calibri" pitchFamily="34" charset="0"/>
              </a:rPr>
              <a:t>Gymnasium mit </a:t>
            </a:r>
            <a:r>
              <a:rPr lang="de-DE" altLang="de-DE" sz="2000" b="1" u="sng" dirty="0" err="1" smtClean="0">
                <a:solidFill>
                  <a:srgbClr val="0000FF"/>
                </a:solidFill>
                <a:latin typeface="Calibri" pitchFamily="34" charset="0"/>
              </a:rPr>
              <a:t>Französich</a:t>
            </a:r>
            <a:r>
              <a:rPr lang="de-DE" altLang="de-DE" sz="2000" b="1" u="sng" dirty="0" smtClean="0">
                <a:solidFill>
                  <a:srgbClr val="0000FF"/>
                </a:solidFill>
                <a:latin typeface="Calibri" pitchFamily="34" charset="0"/>
              </a:rPr>
              <a:t> </a:t>
            </a:r>
            <a:r>
              <a:rPr lang="de-DE" altLang="de-DE" sz="2000" b="1" u="sng" dirty="0">
                <a:solidFill>
                  <a:srgbClr val="0000FF"/>
                </a:solidFill>
                <a:latin typeface="Calibri" pitchFamily="34" charset="0"/>
              </a:rPr>
              <a:t>ab der 3.Klasse</a:t>
            </a:r>
            <a:endParaRPr lang="de-AT" altLang="de-DE" sz="2000" b="1" u="sng" dirty="0">
              <a:solidFill>
                <a:srgbClr val="0000FF"/>
              </a:solidFill>
              <a:latin typeface="Calibri" pitchFamily="34" charset="0"/>
            </a:endParaRPr>
          </a:p>
          <a:p>
            <a:endParaRPr lang="de-AT" altLang="de-DE" sz="2000" u="sng" dirty="0">
              <a:solidFill>
                <a:srgbClr val="FF0066"/>
              </a:solidFill>
              <a:latin typeface="Calibri" pitchFamily="34" charset="0"/>
            </a:endParaRPr>
          </a:p>
          <a:p>
            <a:r>
              <a:rPr lang="de-AT" altLang="de-DE" sz="2000" dirty="0" smtClean="0">
                <a:solidFill>
                  <a:srgbClr val="000000"/>
                </a:solidFill>
                <a:latin typeface="Calibri" pitchFamily="34" charset="0"/>
              </a:rPr>
              <a:t>ab </a:t>
            </a:r>
            <a:r>
              <a:rPr lang="de-AT" altLang="de-DE" sz="2000" dirty="0">
                <a:solidFill>
                  <a:srgbClr val="000000"/>
                </a:solidFill>
                <a:latin typeface="Calibri" pitchFamily="34" charset="0"/>
              </a:rPr>
              <a:t>der 1. Klasse – Englisch </a:t>
            </a:r>
          </a:p>
          <a:p>
            <a:r>
              <a:rPr lang="de-AT" altLang="de-DE" sz="2000" dirty="0" smtClean="0">
                <a:solidFill>
                  <a:srgbClr val="000000"/>
                </a:solidFill>
                <a:latin typeface="Calibri" pitchFamily="34" charset="0"/>
              </a:rPr>
              <a:t>ab </a:t>
            </a:r>
            <a:r>
              <a:rPr lang="de-AT" altLang="de-DE" sz="2000" dirty="0">
                <a:solidFill>
                  <a:srgbClr val="000000"/>
                </a:solidFill>
                <a:latin typeface="Calibri" pitchFamily="34" charset="0"/>
              </a:rPr>
              <a:t>der </a:t>
            </a:r>
            <a:r>
              <a:rPr lang="de-AT" altLang="de-DE" sz="2000" dirty="0">
                <a:latin typeface="Calibri" pitchFamily="34" charset="0"/>
              </a:rPr>
              <a:t>3. Klasse – Französisch </a:t>
            </a:r>
          </a:p>
          <a:p>
            <a:r>
              <a:rPr lang="de-AT" altLang="de-DE" sz="2000" dirty="0" smtClean="0">
                <a:solidFill>
                  <a:srgbClr val="000000"/>
                </a:solidFill>
                <a:latin typeface="Calibri" pitchFamily="34" charset="0"/>
              </a:rPr>
              <a:t>ab </a:t>
            </a:r>
            <a:r>
              <a:rPr lang="de-AT" altLang="de-DE" sz="2000" dirty="0">
                <a:solidFill>
                  <a:srgbClr val="000000"/>
                </a:solidFill>
                <a:latin typeface="Calibri" pitchFamily="34" charset="0"/>
              </a:rPr>
              <a:t>der 5. Klasse – Latein, Spanisch oder </a:t>
            </a:r>
            <a:r>
              <a:rPr lang="de-AT" altLang="de-DE" sz="2000" dirty="0" smtClean="0">
                <a:solidFill>
                  <a:srgbClr val="000000"/>
                </a:solidFill>
                <a:latin typeface="Calibri" pitchFamily="34" charset="0"/>
              </a:rPr>
              <a:t>Italienisch</a:t>
            </a:r>
            <a:endParaRPr lang="de-AT" altLang="de-DE" sz="2000" dirty="0">
              <a:solidFill>
                <a:srgbClr val="000000"/>
              </a:solidFill>
              <a:latin typeface="Calibri" pitchFamily="34" charset="0"/>
            </a:endParaRPr>
          </a:p>
          <a:p>
            <a:r>
              <a:rPr lang="de-AT" altLang="de-DE" sz="2000" dirty="0" smtClean="0">
                <a:solidFill>
                  <a:srgbClr val="000000"/>
                </a:solidFill>
                <a:latin typeface="Calibri" pitchFamily="34" charset="0"/>
              </a:rPr>
              <a:t>___________________________________________________________</a:t>
            </a:r>
            <a:endParaRPr lang="de-AT" altLang="de-DE" sz="2000" dirty="0">
              <a:solidFill>
                <a:srgbClr val="000000"/>
              </a:solidFill>
              <a:latin typeface="Calibri" pitchFamily="34" charset="0"/>
            </a:endParaRPr>
          </a:p>
          <a:p>
            <a:r>
              <a:rPr lang="de-AT" altLang="de-DE" sz="2000" dirty="0">
                <a:solidFill>
                  <a:srgbClr val="000000"/>
                </a:solidFill>
                <a:latin typeface="Calibri" pitchFamily="34" charset="0"/>
              </a:rPr>
              <a:t>   </a:t>
            </a:r>
            <a:r>
              <a:rPr lang="de-AT" altLang="de-DE" sz="2000" dirty="0" smtClean="0">
                <a:solidFill>
                  <a:srgbClr val="000000"/>
                </a:solidFill>
                <a:latin typeface="Calibri" pitchFamily="34" charset="0"/>
              </a:rPr>
              <a:t>                            </a:t>
            </a:r>
            <a:endParaRPr lang="de-AT" altLang="de-DE" sz="2000" dirty="0">
              <a:solidFill>
                <a:srgbClr val="000000"/>
              </a:solidFill>
              <a:latin typeface="Calibri" pitchFamily="34" charset="0"/>
            </a:endParaRPr>
          </a:p>
          <a:p>
            <a:r>
              <a:rPr lang="de-AT" altLang="de-DE" sz="2000" b="1" u="sng" dirty="0">
                <a:solidFill>
                  <a:srgbClr val="0000FF"/>
                </a:solidFill>
                <a:latin typeface="Calibri" pitchFamily="34" charset="0"/>
              </a:rPr>
              <a:t>3. </a:t>
            </a:r>
            <a:r>
              <a:rPr lang="de-AT" altLang="de-DE" sz="2000" b="1" u="sng" dirty="0" smtClean="0">
                <a:solidFill>
                  <a:srgbClr val="0000FF"/>
                </a:solidFill>
                <a:latin typeface="Calibri" pitchFamily="34" charset="0"/>
              </a:rPr>
              <a:t>Europaklasse</a:t>
            </a:r>
            <a:r>
              <a:rPr lang="de-AT" altLang="de-DE" sz="2000" dirty="0" smtClean="0">
                <a:solidFill>
                  <a:srgbClr val="0000FF"/>
                </a:solidFill>
                <a:latin typeface="Calibri" pitchFamily="34" charset="0"/>
              </a:rPr>
              <a:t>   </a:t>
            </a:r>
            <a:r>
              <a:rPr lang="de-AT" altLang="de-DE" sz="2000" b="1" dirty="0" smtClean="0">
                <a:solidFill>
                  <a:srgbClr val="FF0000"/>
                </a:solidFill>
                <a:latin typeface="Calibri" pitchFamily="34" charset="0"/>
              </a:rPr>
              <a:t>Aufnahmeprüfung</a:t>
            </a:r>
          </a:p>
          <a:p>
            <a:r>
              <a:rPr lang="de-AT" altLang="de-DE" sz="2000" b="1" dirty="0">
                <a:solidFill>
                  <a:srgbClr val="FF0000"/>
                </a:solidFill>
                <a:latin typeface="Calibri" pitchFamily="34" charset="0"/>
              </a:rPr>
              <a:t>	</a:t>
            </a:r>
            <a:r>
              <a:rPr lang="de-AT" altLang="de-DE" sz="2000" b="1" dirty="0" smtClean="0">
                <a:solidFill>
                  <a:srgbClr val="FF0000"/>
                </a:solidFill>
                <a:latin typeface="Calibri" pitchFamily="34" charset="0"/>
              </a:rPr>
              <a:t>	</a:t>
            </a:r>
          </a:p>
          <a:p>
            <a:r>
              <a:rPr lang="de-AT" altLang="de-DE" sz="2000" dirty="0" smtClean="0">
                <a:latin typeface="Calibri" pitchFamily="34" charset="0"/>
              </a:rPr>
              <a:t>ab </a:t>
            </a:r>
            <a:r>
              <a:rPr lang="de-AT" altLang="de-DE" sz="2000" dirty="0">
                <a:latin typeface="Calibri" pitchFamily="34" charset="0"/>
              </a:rPr>
              <a:t>der 1.Klasse </a:t>
            </a:r>
            <a:r>
              <a:rPr lang="de-AT" altLang="de-DE" sz="2000" dirty="0" smtClean="0">
                <a:latin typeface="Calibri" pitchFamily="34" charset="0"/>
              </a:rPr>
              <a:t>Englisch, Lernen </a:t>
            </a:r>
            <a:r>
              <a:rPr lang="de-AT" altLang="de-DE" sz="2000" dirty="0" err="1" smtClean="0">
                <a:latin typeface="Calibri" pitchFamily="34" charset="0"/>
              </a:rPr>
              <a:t>lernen</a:t>
            </a:r>
            <a:r>
              <a:rPr lang="de-AT" altLang="de-DE" sz="2000" dirty="0" smtClean="0">
                <a:latin typeface="Calibri" pitchFamily="34" charset="0"/>
              </a:rPr>
              <a:t>, </a:t>
            </a:r>
          </a:p>
          <a:p>
            <a:r>
              <a:rPr lang="de-AT" altLang="de-DE" sz="2000" dirty="0" smtClean="0">
                <a:latin typeface="Calibri" pitchFamily="34" charset="0"/>
              </a:rPr>
              <a:t>ab </a:t>
            </a:r>
            <a:r>
              <a:rPr lang="de-AT" altLang="de-DE" sz="2000" dirty="0">
                <a:latin typeface="Calibri" pitchFamily="34" charset="0"/>
              </a:rPr>
              <a:t>der 2.Klasse </a:t>
            </a:r>
            <a:r>
              <a:rPr lang="de-AT" altLang="de-DE" sz="2000" dirty="0" smtClean="0">
                <a:latin typeface="Calibri" pitchFamily="34" charset="0"/>
              </a:rPr>
              <a:t>Französisch</a:t>
            </a:r>
          </a:p>
          <a:p>
            <a:r>
              <a:rPr lang="de-AT" altLang="de-DE" sz="2000" dirty="0" smtClean="0">
                <a:latin typeface="Calibri" pitchFamily="34" charset="0"/>
              </a:rPr>
              <a:t>ab </a:t>
            </a:r>
            <a:r>
              <a:rPr lang="de-AT" altLang="de-DE" sz="2000" dirty="0">
                <a:latin typeface="Calibri" pitchFamily="34" charset="0"/>
              </a:rPr>
              <a:t>der 4.Klasse </a:t>
            </a:r>
            <a:r>
              <a:rPr lang="de-AT" altLang="de-DE" sz="2000" dirty="0" smtClean="0">
                <a:latin typeface="Calibri" pitchFamily="34" charset="0"/>
              </a:rPr>
              <a:t>Italienisch</a:t>
            </a:r>
          </a:p>
          <a:p>
            <a:r>
              <a:rPr lang="de-AT" altLang="de-DE" sz="2000" dirty="0" smtClean="0">
                <a:latin typeface="Calibri" pitchFamily="34" charset="0"/>
              </a:rPr>
              <a:t>ab </a:t>
            </a:r>
            <a:r>
              <a:rPr lang="de-AT" altLang="de-DE" sz="2000" dirty="0">
                <a:latin typeface="Calibri" pitchFamily="34" charset="0"/>
              </a:rPr>
              <a:t>der 5.Klasse Latein oder </a:t>
            </a:r>
            <a:r>
              <a:rPr lang="de-AT" altLang="de-DE" sz="2000" dirty="0" smtClean="0">
                <a:latin typeface="Calibri" pitchFamily="34" charset="0"/>
              </a:rPr>
              <a:t>Spanisch</a:t>
            </a:r>
          </a:p>
          <a:p>
            <a:endParaRPr lang="de-AT" altLang="de-DE" sz="2000" dirty="0" smtClean="0">
              <a:latin typeface="Calibri" pitchFamily="34" charset="0"/>
            </a:endParaRPr>
          </a:p>
          <a:p>
            <a:pPr marL="342900" indent="-342900">
              <a:buClr>
                <a:srgbClr val="0000FF"/>
              </a:buClr>
              <a:buFont typeface="Wingdings" pitchFamily="2" charset="2"/>
              <a:buChar char="§"/>
            </a:pPr>
            <a:r>
              <a:rPr lang="de-AT" altLang="de-DE" sz="2000" dirty="0" smtClean="0">
                <a:latin typeface="Calibri" pitchFamily="34" charset="0"/>
              </a:rPr>
              <a:t>In der Oberstufe Fremdsprachen in Arbeitssprachen in diversen Unterrichtsgegenständen.  </a:t>
            </a:r>
          </a:p>
          <a:p>
            <a:pPr>
              <a:buClr>
                <a:srgbClr val="0000FF"/>
              </a:buClr>
            </a:pPr>
            <a:r>
              <a:rPr lang="de-AT" altLang="de-DE" sz="2000" b="1" dirty="0" smtClean="0">
                <a:solidFill>
                  <a:srgbClr val="FF0000"/>
                </a:solidFill>
                <a:latin typeface="Calibri" pitchFamily="34" charset="0"/>
              </a:rPr>
              <a:t>Nachmittagsbetreuung</a:t>
            </a:r>
            <a:endParaRPr lang="de-AT" altLang="de-DE" sz="2000" b="1" dirty="0">
              <a:solidFill>
                <a:srgbClr val="FF0000"/>
              </a:solidFill>
              <a:latin typeface="Calibri" pitchFamily="34" charset="0"/>
            </a:endParaRPr>
          </a:p>
        </p:txBody>
      </p:sp>
      <p:sp>
        <p:nvSpPr>
          <p:cNvPr id="57347" name="Text Box 4"/>
          <p:cNvSpPr txBox="1">
            <a:spLocks noChangeArrowheads="1"/>
          </p:cNvSpPr>
          <p:nvPr/>
        </p:nvSpPr>
        <p:spPr bwMode="auto">
          <a:xfrm>
            <a:off x="6156325" y="1484313"/>
            <a:ext cx="2674938" cy="274637"/>
          </a:xfrm>
          <a:prstGeom prst="rect">
            <a:avLst/>
          </a:prstGeom>
          <a:noFill/>
          <a:ln w="9525">
            <a:noFill/>
            <a:miter lim="800000"/>
            <a:headEnd/>
            <a:tailEnd/>
          </a:ln>
        </p:spPr>
        <p:txBody>
          <a:bodyPr>
            <a:spAutoFit/>
          </a:bodyPr>
          <a:lstStyle/>
          <a:p>
            <a:r>
              <a:rPr lang="de-AT" altLang="de-DE" sz="1200">
                <a:solidFill>
                  <a:srgbClr val="000000"/>
                </a:solidFill>
                <a:latin typeface="Arial" charset="0"/>
              </a:rPr>
              <a:t> </a:t>
            </a:r>
            <a:endParaRPr lang="de-DE" altLang="de-DE" sz="1200">
              <a:solidFill>
                <a:srgbClr val="000000"/>
              </a:solidFill>
              <a:latin typeface="Arial" charset="0"/>
            </a:endParaRPr>
          </a:p>
        </p:txBody>
      </p:sp>
      <p:pic>
        <p:nvPicPr>
          <p:cNvPr id="4" name="Picture 12" descr="bgn_logo"/>
          <p:cNvPicPr>
            <a:picLocks noChangeAspect="1" noChangeArrowheads="1"/>
          </p:cNvPicPr>
          <p:nvPr/>
        </p:nvPicPr>
        <p:blipFill>
          <a:blip r:embed="rId2"/>
          <a:srcRect/>
          <a:stretch>
            <a:fillRect/>
          </a:stretch>
        </p:blipFill>
        <p:spPr bwMode="auto">
          <a:xfrm>
            <a:off x="0" y="188913"/>
            <a:ext cx="9144000" cy="1085850"/>
          </a:xfrm>
          <a:prstGeom prst="rect">
            <a:avLst/>
          </a:prstGeom>
          <a:noFill/>
          <a:ln w="9525">
            <a:noFill/>
            <a:miter lim="800000"/>
            <a:headEnd/>
            <a:tailEnd/>
          </a:ln>
        </p:spPr>
      </p:pic>
      <p:sp>
        <p:nvSpPr>
          <p:cNvPr id="6" name="Text Box 5"/>
          <p:cNvSpPr txBox="1">
            <a:spLocks noChangeArrowheads="1"/>
          </p:cNvSpPr>
          <p:nvPr/>
        </p:nvSpPr>
        <p:spPr bwMode="auto">
          <a:xfrm>
            <a:off x="6588224" y="6309320"/>
            <a:ext cx="2322538" cy="366712"/>
          </a:xfrm>
          <a:prstGeom prst="rect">
            <a:avLst/>
          </a:prstGeom>
          <a:noFill/>
          <a:ln w="9525">
            <a:noFill/>
            <a:miter lim="800000"/>
            <a:headEnd/>
            <a:tailEnd/>
          </a:ln>
        </p:spPr>
        <p:txBody>
          <a:bodyPr wrap="square">
            <a:spAutoFit/>
          </a:bodyPr>
          <a:lstStyle/>
          <a:p>
            <a:r>
              <a:rPr lang="de-AT" altLang="de-DE" dirty="0">
                <a:solidFill>
                  <a:srgbClr val="0000FF"/>
                </a:solidFill>
                <a:latin typeface="Arial" charset="0"/>
              </a:rPr>
              <a:t>www.bgnonntal.at</a:t>
            </a:r>
            <a:endParaRPr lang="de-DE" altLang="de-DE"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AT" altLang="de-DE" b="1" smtClean="0">
                <a:solidFill>
                  <a:srgbClr val="FF0000"/>
                </a:solidFill>
              </a:rPr>
              <a:t> </a:t>
            </a:r>
            <a:endParaRPr lang="de-DE" altLang="de-DE" b="1" smtClean="0">
              <a:solidFill>
                <a:srgbClr val="FF0000"/>
              </a:solidFill>
            </a:endParaRPr>
          </a:p>
        </p:txBody>
      </p:sp>
      <p:sp>
        <p:nvSpPr>
          <p:cNvPr id="28675" name="Rectangle 3"/>
          <p:cNvSpPr>
            <a:spLocks noGrp="1" noChangeArrowheads="1"/>
          </p:cNvSpPr>
          <p:nvPr>
            <p:ph type="body" idx="1"/>
          </p:nvPr>
        </p:nvSpPr>
        <p:spPr>
          <a:xfrm>
            <a:off x="683568" y="2708920"/>
            <a:ext cx="7704857" cy="3660643"/>
          </a:xfrm>
        </p:spPr>
        <p:txBody>
          <a:bodyPr/>
          <a:lstStyle/>
          <a:p>
            <a:pPr marL="457200" indent="-457200" eaLnBrk="1" hangingPunct="1">
              <a:lnSpc>
                <a:spcPct val="80000"/>
              </a:lnSpc>
              <a:buFontTx/>
              <a:buAutoNum type="arabicPeriod"/>
            </a:pPr>
            <a:r>
              <a:rPr lang="de-AT" altLang="de-DE" sz="2000" b="1" u="sng" dirty="0" smtClean="0">
                <a:solidFill>
                  <a:srgbClr val="0000FF"/>
                </a:solidFill>
                <a:latin typeface="Calibri" pitchFamily="34" charset="0"/>
              </a:rPr>
              <a:t>für kreative und musisch begabte Schülerinnen und </a:t>
            </a:r>
            <a:r>
              <a:rPr lang="de-AT" altLang="de-DE" sz="2000" b="1" u="sng" dirty="0" err="1" smtClean="0">
                <a:solidFill>
                  <a:srgbClr val="0000FF"/>
                </a:solidFill>
                <a:latin typeface="Calibri" pitchFamily="34" charset="0"/>
              </a:rPr>
              <a:t>Sch</a:t>
            </a:r>
            <a:r>
              <a:rPr lang="de-DE" altLang="de-DE" sz="2000" b="1" u="sng" dirty="0" smtClean="0">
                <a:solidFill>
                  <a:srgbClr val="0000FF"/>
                </a:solidFill>
                <a:latin typeface="Calibri" pitchFamily="34" charset="0"/>
              </a:rPr>
              <a:t>ü</a:t>
            </a:r>
            <a:r>
              <a:rPr lang="de-AT" altLang="de-DE" sz="2000" b="1" u="sng" dirty="0" err="1" smtClean="0">
                <a:solidFill>
                  <a:srgbClr val="0000FF"/>
                </a:solidFill>
                <a:latin typeface="Calibri" pitchFamily="34" charset="0"/>
              </a:rPr>
              <a:t>ler</a:t>
            </a:r>
            <a:endParaRPr lang="de-AT" altLang="de-DE" sz="2000" b="1" u="sng" dirty="0" smtClean="0">
              <a:solidFill>
                <a:srgbClr val="0000FF"/>
              </a:solidFill>
              <a:latin typeface="Calibri" pitchFamily="34" charset="0"/>
            </a:endParaRPr>
          </a:p>
          <a:p>
            <a:pPr>
              <a:buClr>
                <a:srgbClr val="0000FF"/>
              </a:buClr>
              <a:buFont typeface="Wingdings" pitchFamily="2" charset="2"/>
              <a:buChar char="§"/>
            </a:pPr>
            <a:r>
              <a:rPr lang="de-AT" altLang="de-DE" sz="2000" dirty="0" smtClean="0">
                <a:latin typeface="Calibri" pitchFamily="34" charset="0"/>
              </a:rPr>
              <a:t>Musik</a:t>
            </a:r>
            <a:r>
              <a:rPr lang="de-AT" altLang="de-DE" sz="2000" dirty="0">
                <a:latin typeface="Calibri" pitchFamily="34" charset="0"/>
              </a:rPr>
              <a:t>: Chor oder Orchester</a:t>
            </a:r>
          </a:p>
          <a:p>
            <a:pPr>
              <a:buClr>
                <a:srgbClr val="0000FF"/>
              </a:buClr>
              <a:buFont typeface="Wingdings" pitchFamily="2" charset="2"/>
              <a:buChar char="§"/>
            </a:pPr>
            <a:r>
              <a:rPr lang="de-AT" altLang="de-DE" sz="2000" dirty="0">
                <a:latin typeface="Calibri" pitchFamily="34" charset="0"/>
              </a:rPr>
              <a:t>Bildnerische Erziehung</a:t>
            </a:r>
          </a:p>
          <a:p>
            <a:pPr>
              <a:buClr>
                <a:srgbClr val="0000FF"/>
              </a:buClr>
              <a:buFont typeface="Wingdings" pitchFamily="2" charset="2"/>
              <a:buChar char="§"/>
            </a:pPr>
            <a:r>
              <a:rPr lang="de-AT" altLang="de-DE" sz="2000" dirty="0">
                <a:latin typeface="Calibri" pitchFamily="34" charset="0"/>
              </a:rPr>
              <a:t>Tänzerische Bewegungserziehung</a:t>
            </a:r>
          </a:p>
          <a:p>
            <a:pPr>
              <a:buClr>
                <a:srgbClr val="0000FF"/>
              </a:buClr>
              <a:buFont typeface="Wingdings" pitchFamily="2" charset="2"/>
              <a:buChar char="§"/>
            </a:pPr>
            <a:r>
              <a:rPr lang="de-AT" altLang="de-DE" sz="2000" dirty="0">
                <a:latin typeface="Calibri" pitchFamily="34" charset="0"/>
              </a:rPr>
              <a:t>Darstellendes Spiel</a:t>
            </a:r>
          </a:p>
          <a:p>
            <a:pPr>
              <a:buClr>
                <a:srgbClr val="0000FF"/>
              </a:buClr>
              <a:buFont typeface="Wingdings" pitchFamily="2" charset="2"/>
              <a:buChar char="§"/>
            </a:pPr>
            <a:r>
              <a:rPr lang="de-AT" altLang="de-DE" sz="2000" dirty="0">
                <a:latin typeface="Calibri" pitchFamily="34" charset="0"/>
              </a:rPr>
              <a:t>Kreatives Schreiben | Literatur</a:t>
            </a:r>
          </a:p>
          <a:p>
            <a:pPr>
              <a:buClr>
                <a:srgbClr val="0000FF"/>
              </a:buClr>
              <a:buFont typeface="Wingdings" pitchFamily="2" charset="2"/>
              <a:buChar char="§"/>
            </a:pPr>
            <a:r>
              <a:rPr lang="de-AT" altLang="de-DE" sz="2000" dirty="0">
                <a:latin typeface="Calibri" pitchFamily="34" charset="0"/>
              </a:rPr>
              <a:t>Kreative </a:t>
            </a:r>
            <a:r>
              <a:rPr lang="de-AT" altLang="de-DE" sz="2000" dirty="0" smtClean="0">
                <a:latin typeface="Calibri" pitchFamily="34" charset="0"/>
              </a:rPr>
              <a:t>Werkstätte				</a:t>
            </a:r>
          </a:p>
          <a:p>
            <a:pPr marL="0" indent="0">
              <a:buClr>
                <a:srgbClr val="0000FF"/>
              </a:buClr>
              <a:buNone/>
            </a:pPr>
            <a:r>
              <a:rPr lang="de-AT" altLang="de-DE" sz="2000" b="1" dirty="0" smtClean="0">
                <a:solidFill>
                  <a:srgbClr val="FF3300"/>
                </a:solidFill>
                <a:latin typeface="Calibri" pitchFamily="34" charset="0"/>
              </a:rPr>
              <a:t>Eignungstest</a:t>
            </a:r>
            <a:endParaRPr lang="de-AT" altLang="de-DE" sz="2000" dirty="0" smtClean="0">
              <a:latin typeface="Calibri" pitchFamily="34" charset="0"/>
            </a:endParaRPr>
          </a:p>
          <a:p>
            <a:pPr marL="0" indent="0" eaLnBrk="1" hangingPunct="1">
              <a:lnSpc>
                <a:spcPct val="80000"/>
              </a:lnSpc>
              <a:buFontTx/>
              <a:buNone/>
            </a:pPr>
            <a:r>
              <a:rPr lang="de-AT" altLang="de-DE" sz="2000" dirty="0" smtClean="0">
                <a:latin typeface="Calibri" pitchFamily="34" charset="0"/>
              </a:rPr>
              <a:t>Sprachen: Englisch ab 1. Kl., Latein und eine romanische </a:t>
            </a:r>
            <a:r>
              <a:rPr lang="de-AT" altLang="de-DE" sz="2000" dirty="0">
                <a:latin typeface="Calibri" pitchFamily="34" charset="0"/>
              </a:rPr>
              <a:t>Sprache 3.- </a:t>
            </a:r>
            <a:r>
              <a:rPr lang="de-AT" altLang="de-DE" sz="2000" dirty="0" smtClean="0">
                <a:latin typeface="Calibri" pitchFamily="34" charset="0"/>
              </a:rPr>
              <a:t>6.Kl. (= Französisch</a:t>
            </a:r>
            <a:r>
              <a:rPr lang="de-AT" altLang="de-DE" sz="2000" dirty="0">
                <a:latin typeface="Calibri" pitchFamily="34" charset="0"/>
              </a:rPr>
              <a:t>, Spanisch oder </a:t>
            </a:r>
            <a:r>
              <a:rPr lang="de-AT" altLang="de-DE" sz="2000" dirty="0" smtClean="0">
                <a:latin typeface="Calibri" pitchFamily="34" charset="0"/>
              </a:rPr>
              <a:t>Italienisch) </a:t>
            </a:r>
          </a:p>
          <a:p>
            <a:pPr eaLnBrk="1" hangingPunct="1">
              <a:lnSpc>
                <a:spcPct val="80000"/>
              </a:lnSpc>
              <a:buFontTx/>
              <a:buNone/>
            </a:pPr>
            <a:endParaRPr lang="de-AT" altLang="de-DE" sz="2000" dirty="0" smtClean="0">
              <a:latin typeface="Calibri" pitchFamily="34" charset="0"/>
            </a:endParaRPr>
          </a:p>
        </p:txBody>
      </p:sp>
      <p:pic>
        <p:nvPicPr>
          <p:cNvPr id="58372" name="Picture 4" descr="4"/>
          <p:cNvPicPr>
            <a:picLocks noChangeAspect="1" noChangeArrowheads="1"/>
          </p:cNvPicPr>
          <p:nvPr/>
        </p:nvPicPr>
        <p:blipFill>
          <a:blip r:embed="rId3"/>
          <a:srcRect/>
          <a:stretch>
            <a:fillRect/>
          </a:stretch>
        </p:blipFill>
        <p:spPr bwMode="auto">
          <a:xfrm>
            <a:off x="2483768" y="1268760"/>
            <a:ext cx="1800200" cy="1309564"/>
          </a:xfrm>
          <a:prstGeom prst="rect">
            <a:avLst/>
          </a:prstGeom>
          <a:noFill/>
          <a:ln w="9525">
            <a:noFill/>
            <a:miter lim="800000"/>
            <a:headEnd/>
            <a:tailEnd/>
          </a:ln>
        </p:spPr>
      </p:pic>
      <p:sp>
        <p:nvSpPr>
          <p:cNvPr id="58373" name="Text Box 5"/>
          <p:cNvSpPr txBox="1">
            <a:spLocks noChangeArrowheads="1"/>
          </p:cNvSpPr>
          <p:nvPr/>
        </p:nvSpPr>
        <p:spPr bwMode="auto">
          <a:xfrm>
            <a:off x="5076056" y="1268760"/>
            <a:ext cx="2448272" cy="1323439"/>
          </a:xfrm>
          <a:prstGeom prst="rect">
            <a:avLst/>
          </a:prstGeom>
          <a:noFill/>
          <a:ln w="9525">
            <a:noFill/>
            <a:miter lim="800000"/>
            <a:headEnd/>
            <a:tailEnd/>
          </a:ln>
        </p:spPr>
        <p:txBody>
          <a:bodyPr wrap="square">
            <a:spAutoFit/>
          </a:bodyPr>
          <a:lstStyle/>
          <a:p>
            <a:r>
              <a:rPr lang="de-DE" altLang="de-DE" sz="1600" dirty="0">
                <a:latin typeface="Calibri" pitchFamily="34" charset="0"/>
              </a:rPr>
              <a:t>Direktorin</a:t>
            </a:r>
          </a:p>
          <a:p>
            <a:r>
              <a:rPr lang="de-DE" altLang="de-DE" sz="1600" b="1" dirty="0" err="1" smtClean="0">
                <a:latin typeface="Calibri" pitchFamily="34" charset="0"/>
              </a:rPr>
              <a:t>Mag.</a:t>
            </a:r>
            <a:r>
              <a:rPr lang="de-DE" altLang="de-DE" sz="1600" b="1" baseline="30000" dirty="0" err="1" smtClean="0">
                <a:latin typeface="Calibri" pitchFamily="34" charset="0"/>
              </a:rPr>
              <a:t>a</a:t>
            </a:r>
            <a:r>
              <a:rPr lang="de-DE" altLang="de-DE" sz="1600" b="1" dirty="0" smtClean="0">
                <a:latin typeface="Calibri" pitchFamily="34" charset="0"/>
              </a:rPr>
              <a:t> </a:t>
            </a:r>
            <a:r>
              <a:rPr lang="de-DE" altLang="de-DE" sz="1600" b="1" dirty="0">
                <a:latin typeface="Calibri" pitchFamily="34" charset="0"/>
              </a:rPr>
              <a:t>Barbara TASSATTI</a:t>
            </a:r>
          </a:p>
          <a:p>
            <a:r>
              <a:rPr lang="de-DE" altLang="de-DE" sz="1600" dirty="0" err="1">
                <a:latin typeface="Calibri" pitchFamily="34" charset="0"/>
              </a:rPr>
              <a:t>Haunspergstraße</a:t>
            </a:r>
            <a:r>
              <a:rPr lang="de-DE" altLang="de-DE" sz="1600" dirty="0">
                <a:latin typeface="Calibri" pitchFamily="34" charset="0"/>
              </a:rPr>
              <a:t> 77</a:t>
            </a:r>
          </a:p>
          <a:p>
            <a:r>
              <a:rPr lang="de-DE" altLang="de-DE" sz="1600" dirty="0">
                <a:latin typeface="Calibri" pitchFamily="34" charset="0"/>
              </a:rPr>
              <a:t>5020 Salzburg</a:t>
            </a:r>
          </a:p>
          <a:p>
            <a:r>
              <a:rPr lang="de-AT" altLang="de-DE" sz="1600" dirty="0">
                <a:latin typeface="Calibri" pitchFamily="34" charset="0"/>
              </a:rPr>
              <a:t>Tel. </a:t>
            </a:r>
            <a:r>
              <a:rPr lang="de-AT" altLang="de-DE" sz="1600" dirty="0" smtClean="0">
                <a:latin typeface="Calibri" pitchFamily="34" charset="0"/>
              </a:rPr>
              <a:t>0662 - 45 </a:t>
            </a:r>
            <a:r>
              <a:rPr lang="de-AT" altLang="de-DE" sz="1600" dirty="0">
                <a:latin typeface="Calibri" pitchFamily="34" charset="0"/>
              </a:rPr>
              <a:t>49 </a:t>
            </a:r>
            <a:r>
              <a:rPr lang="de-AT" altLang="de-DE" sz="1600" dirty="0" smtClean="0">
                <a:latin typeface="Calibri" pitchFamily="34" charset="0"/>
              </a:rPr>
              <a:t>70</a:t>
            </a:r>
            <a:endParaRPr lang="de-AT" altLang="de-DE" sz="1600" dirty="0">
              <a:latin typeface="Calibri" pitchFamily="34" charset="0"/>
            </a:endParaRPr>
          </a:p>
        </p:txBody>
      </p:sp>
      <p:pic>
        <p:nvPicPr>
          <p:cNvPr id="58374" name="Picture 6" descr="Musisches Gymnasium">
            <a:hlinkClick r:id="rId4"/>
          </p:cNvPr>
          <p:cNvPicPr>
            <a:picLocks noChangeAspect="1" noChangeArrowheads="1"/>
          </p:cNvPicPr>
          <p:nvPr/>
        </p:nvPicPr>
        <p:blipFill>
          <a:blip r:embed="rId5"/>
          <a:srcRect/>
          <a:stretch>
            <a:fillRect/>
          </a:stretch>
        </p:blipFill>
        <p:spPr bwMode="auto">
          <a:xfrm>
            <a:off x="708779" y="188913"/>
            <a:ext cx="7704137"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611560" y="2636912"/>
            <a:ext cx="8424936" cy="3888432"/>
          </a:xfrm>
        </p:spPr>
        <p:txBody>
          <a:bodyPr/>
          <a:lstStyle/>
          <a:p>
            <a:pPr eaLnBrk="1" hangingPunct="1">
              <a:lnSpc>
                <a:spcPct val="80000"/>
              </a:lnSpc>
              <a:buFontTx/>
              <a:buNone/>
            </a:pPr>
            <a:r>
              <a:rPr lang="de-AT" altLang="de-DE" sz="2000" b="1" u="sng" dirty="0">
                <a:solidFill>
                  <a:srgbClr val="0000FF"/>
                </a:solidFill>
                <a:latin typeface="Calibri" pitchFamily="34" charset="0"/>
              </a:rPr>
              <a:t>2. </a:t>
            </a:r>
            <a:r>
              <a:rPr lang="de-AT" altLang="de-DE" sz="2000" b="1" u="sng" dirty="0" smtClean="0">
                <a:solidFill>
                  <a:srgbClr val="0000FF"/>
                </a:solidFill>
                <a:latin typeface="Calibri" pitchFamily="34" charset="0"/>
              </a:rPr>
              <a:t>  Das </a:t>
            </a:r>
            <a:r>
              <a:rPr lang="de-AT" altLang="de-DE" sz="2000" b="1" u="sng" dirty="0">
                <a:solidFill>
                  <a:srgbClr val="0000FF"/>
                </a:solidFill>
                <a:latin typeface="Calibri" pitchFamily="34" charset="0"/>
              </a:rPr>
              <a:t>Musikgymnasium</a:t>
            </a:r>
          </a:p>
          <a:p>
            <a:pPr eaLnBrk="1" hangingPunct="1">
              <a:lnSpc>
                <a:spcPct val="80000"/>
              </a:lnSpc>
              <a:buFontTx/>
              <a:buNone/>
            </a:pPr>
            <a:endParaRPr lang="de-AT" altLang="de-DE" sz="2000" b="1" u="sng" dirty="0" smtClean="0">
              <a:latin typeface="Calibri" pitchFamily="34" charset="0"/>
            </a:endParaRPr>
          </a:p>
          <a:p>
            <a:pPr eaLnBrk="1" hangingPunct="1">
              <a:lnSpc>
                <a:spcPct val="80000"/>
              </a:lnSpc>
              <a:buFontTx/>
              <a:buNone/>
            </a:pPr>
            <a:r>
              <a:rPr lang="de-AT" altLang="de-DE" sz="2000" dirty="0" smtClean="0">
                <a:latin typeface="Calibri" pitchFamily="34" charset="0"/>
              </a:rPr>
              <a:t>Für musikbegabte Kinder, die  viel und intensiv Musik lernen möchten.</a:t>
            </a:r>
          </a:p>
          <a:p>
            <a:pPr marL="0" indent="0" eaLnBrk="1" hangingPunct="1">
              <a:lnSpc>
                <a:spcPct val="80000"/>
              </a:lnSpc>
              <a:buFontTx/>
              <a:buNone/>
            </a:pPr>
            <a:r>
              <a:rPr lang="de-AT" altLang="de-DE" sz="2000" dirty="0" smtClean="0">
                <a:latin typeface="Calibri" pitchFamily="34" charset="0"/>
              </a:rPr>
              <a:t>Weniger Wochenstunden in vielen Fächern, aber zusätzlich Musikkunde </a:t>
            </a:r>
          </a:p>
          <a:p>
            <a:pPr marL="0" indent="0" eaLnBrk="1" hangingPunct="1">
              <a:lnSpc>
                <a:spcPct val="80000"/>
              </a:lnSpc>
              <a:buNone/>
            </a:pPr>
            <a:endParaRPr lang="de-AT" altLang="de-DE" sz="2000" dirty="0" smtClean="0">
              <a:latin typeface="Calibri" pitchFamily="34" charset="0"/>
            </a:endParaRPr>
          </a:p>
          <a:p>
            <a:pPr marL="0" indent="0" eaLnBrk="1" hangingPunct="1">
              <a:lnSpc>
                <a:spcPct val="80000"/>
              </a:lnSpc>
              <a:buNone/>
            </a:pPr>
            <a:r>
              <a:rPr lang="de-AT" altLang="de-DE" sz="2000" dirty="0" smtClean="0">
                <a:latin typeface="Calibri" pitchFamily="34" charset="0"/>
              </a:rPr>
              <a:t>Kooperation </a:t>
            </a:r>
            <a:r>
              <a:rPr lang="de-AT" altLang="de-DE" sz="2000" dirty="0">
                <a:latin typeface="Calibri" pitchFamily="34" charset="0"/>
              </a:rPr>
              <a:t>mit der Universität Mozarteum, </a:t>
            </a:r>
            <a:r>
              <a:rPr lang="de-AT" altLang="de-DE" sz="2000" dirty="0" err="1">
                <a:latin typeface="Calibri" pitchFamily="34" charset="0"/>
              </a:rPr>
              <a:t>Musikum</a:t>
            </a:r>
            <a:r>
              <a:rPr lang="de-AT" altLang="de-DE" sz="2000" dirty="0">
                <a:latin typeface="Calibri" pitchFamily="34" charset="0"/>
              </a:rPr>
              <a:t> oder </a:t>
            </a:r>
            <a:r>
              <a:rPr lang="de-AT" altLang="de-DE" sz="2000" dirty="0" smtClean="0">
                <a:latin typeface="Calibri" pitchFamily="34" charset="0"/>
              </a:rPr>
              <a:t>Privatunterricht.</a:t>
            </a:r>
            <a:endParaRPr lang="de-AT" altLang="de-DE" sz="2000" dirty="0">
              <a:latin typeface="Calibri" pitchFamily="34" charset="0"/>
            </a:endParaRPr>
          </a:p>
          <a:p>
            <a:pPr marL="0" indent="0" eaLnBrk="1" hangingPunct="1">
              <a:lnSpc>
                <a:spcPct val="80000"/>
              </a:lnSpc>
              <a:buFontTx/>
              <a:buNone/>
            </a:pPr>
            <a:endParaRPr lang="de-AT" altLang="de-DE" sz="2000" dirty="0" smtClean="0">
              <a:latin typeface="Calibri" pitchFamily="34" charset="0"/>
            </a:endParaRPr>
          </a:p>
          <a:p>
            <a:pPr marL="0" indent="0" eaLnBrk="1" hangingPunct="1">
              <a:lnSpc>
                <a:spcPct val="80000"/>
              </a:lnSpc>
              <a:buFontTx/>
              <a:buNone/>
            </a:pPr>
            <a:r>
              <a:rPr lang="de-AT" altLang="de-DE" sz="2000" dirty="0" smtClean="0">
                <a:latin typeface="Calibri" pitchFamily="34" charset="0"/>
              </a:rPr>
              <a:t>Sprachen: Ab der 1. Kl. Englisch, ab der 3. Kl. Latein oder Französisch </a:t>
            </a:r>
          </a:p>
          <a:p>
            <a:pPr eaLnBrk="1" hangingPunct="1">
              <a:lnSpc>
                <a:spcPct val="80000"/>
              </a:lnSpc>
              <a:buFontTx/>
              <a:buNone/>
            </a:pPr>
            <a:endParaRPr lang="de-AT" altLang="de-DE" sz="2000" dirty="0" smtClean="0">
              <a:latin typeface="Calibri" pitchFamily="34" charset="0"/>
            </a:endParaRPr>
          </a:p>
          <a:p>
            <a:pPr marL="0" indent="0" eaLnBrk="1" hangingPunct="1">
              <a:lnSpc>
                <a:spcPct val="80000"/>
              </a:lnSpc>
              <a:buFontTx/>
              <a:buNone/>
            </a:pPr>
            <a:r>
              <a:rPr lang="de-AT" altLang="de-DE" sz="2000" b="1" dirty="0" smtClean="0">
                <a:solidFill>
                  <a:srgbClr val="FF0000"/>
                </a:solidFill>
                <a:latin typeface="Calibri" pitchFamily="34" charset="0"/>
              </a:rPr>
              <a:t>Aufnahmeprüfung: </a:t>
            </a:r>
            <a:r>
              <a:rPr lang="de-AT" altLang="de-DE" sz="2000" dirty="0" smtClean="0">
                <a:latin typeface="Calibri" pitchFamily="34" charset="0"/>
              </a:rPr>
              <a:t>Gesang- und/oder </a:t>
            </a:r>
            <a:r>
              <a:rPr lang="de-AT" altLang="de-DE" sz="2000" dirty="0" err="1" smtClean="0">
                <a:latin typeface="Calibri" pitchFamily="34" charset="0"/>
              </a:rPr>
              <a:t>Instrumentunterricht</a:t>
            </a:r>
            <a:r>
              <a:rPr lang="de-AT" altLang="de-DE" sz="2000" dirty="0" smtClean="0">
                <a:latin typeface="Calibri" pitchFamily="34" charset="0"/>
              </a:rPr>
              <a:t> Voraussetzung</a:t>
            </a:r>
          </a:p>
          <a:p>
            <a:pPr marL="0" indent="0" eaLnBrk="1" hangingPunct="1">
              <a:lnSpc>
                <a:spcPct val="80000"/>
              </a:lnSpc>
              <a:buFontTx/>
              <a:buNone/>
            </a:pPr>
            <a:r>
              <a:rPr lang="de-AT" altLang="de-DE" sz="2000" b="1" dirty="0" smtClean="0">
                <a:solidFill>
                  <a:srgbClr val="FF0000"/>
                </a:solidFill>
                <a:latin typeface="Calibri" pitchFamily="34" charset="0"/>
              </a:rPr>
              <a:t>Nachmittagsbetreuung</a:t>
            </a:r>
            <a:endParaRPr lang="de-DE" altLang="de-DE" sz="2000" b="1" dirty="0" smtClean="0">
              <a:solidFill>
                <a:srgbClr val="FF0000"/>
              </a:solidFill>
              <a:latin typeface="Calibri" pitchFamily="34" charset="0"/>
            </a:endParaRPr>
          </a:p>
        </p:txBody>
      </p:sp>
      <p:pic>
        <p:nvPicPr>
          <p:cNvPr id="60419" name="Picture 3" descr="garten12"/>
          <p:cNvPicPr>
            <a:picLocks noChangeAspect="1" noChangeArrowheads="1"/>
          </p:cNvPicPr>
          <p:nvPr/>
        </p:nvPicPr>
        <p:blipFill>
          <a:blip r:embed="rId3"/>
          <a:srcRect/>
          <a:stretch>
            <a:fillRect/>
          </a:stretch>
        </p:blipFill>
        <p:spPr bwMode="auto">
          <a:xfrm>
            <a:off x="3347864" y="1340768"/>
            <a:ext cx="2232248" cy="1213195"/>
          </a:xfrm>
          <a:prstGeom prst="rect">
            <a:avLst/>
          </a:prstGeom>
          <a:noFill/>
          <a:ln w="9525">
            <a:noFill/>
            <a:miter lim="800000"/>
            <a:headEnd/>
            <a:tailEnd/>
          </a:ln>
        </p:spPr>
      </p:pic>
      <p:pic>
        <p:nvPicPr>
          <p:cNvPr id="4" name="Picture 6" descr="Musisches Gymnasium">
            <a:hlinkClick r:id="rId4"/>
          </p:cNvPr>
          <p:cNvPicPr>
            <a:picLocks noChangeAspect="1" noChangeArrowheads="1"/>
          </p:cNvPicPr>
          <p:nvPr/>
        </p:nvPicPr>
        <p:blipFill>
          <a:blip r:embed="rId5"/>
          <a:srcRect/>
          <a:stretch>
            <a:fillRect/>
          </a:stretch>
        </p:blipFill>
        <p:spPr bwMode="auto">
          <a:xfrm>
            <a:off x="708779" y="188913"/>
            <a:ext cx="7704137"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8"/>
          <p:cNvSpPr>
            <a:spLocks noChangeArrowheads="1"/>
          </p:cNvSpPr>
          <p:nvPr/>
        </p:nvSpPr>
        <p:spPr bwMode="auto">
          <a:xfrm>
            <a:off x="5580112" y="1628800"/>
            <a:ext cx="2880320" cy="1569660"/>
          </a:xfrm>
          <a:prstGeom prst="rect">
            <a:avLst/>
          </a:prstGeom>
          <a:noFill/>
          <a:ln w="9525">
            <a:noFill/>
            <a:miter lim="800000"/>
            <a:headEnd/>
            <a:tailEnd/>
          </a:ln>
        </p:spPr>
        <p:txBody>
          <a:bodyPr wrap="square" anchor="ctr">
            <a:spAutoFit/>
          </a:bodyPr>
          <a:lstStyle/>
          <a:p>
            <a:r>
              <a:rPr lang="de-DE" altLang="de-DE" sz="1600" dirty="0">
                <a:latin typeface="Calibri" pitchFamily="34" charset="0"/>
              </a:rPr>
              <a:t>Dir. </a:t>
            </a:r>
            <a:r>
              <a:rPr lang="de-DE" altLang="de-DE" sz="1600" dirty="0" err="1">
                <a:latin typeface="Calibri" pitchFamily="34" charset="0"/>
              </a:rPr>
              <a:t>Mag.Winfried</a:t>
            </a:r>
            <a:r>
              <a:rPr lang="de-DE" altLang="de-DE" sz="1600" dirty="0">
                <a:latin typeface="Calibri" pitchFamily="34" charset="0"/>
              </a:rPr>
              <a:t> </a:t>
            </a:r>
            <a:r>
              <a:rPr lang="de-DE" altLang="de-DE" sz="1600" dirty="0" err="1">
                <a:latin typeface="Calibri" pitchFamily="34" charset="0"/>
              </a:rPr>
              <a:t>Penninger</a:t>
            </a:r>
            <a:endParaRPr lang="de-DE" altLang="de-DE" sz="1600" dirty="0">
              <a:latin typeface="Calibri" pitchFamily="34" charset="0"/>
            </a:endParaRPr>
          </a:p>
          <a:p>
            <a:r>
              <a:rPr lang="de-DE" altLang="de-DE" sz="1600" dirty="0" err="1" smtClean="0">
                <a:latin typeface="Calibri" pitchFamily="34" charset="0"/>
              </a:rPr>
              <a:t>Gaisbergstraße</a:t>
            </a:r>
            <a:r>
              <a:rPr lang="de-DE" altLang="de-DE" sz="1600" dirty="0" smtClean="0">
                <a:latin typeface="Calibri" pitchFamily="34" charset="0"/>
              </a:rPr>
              <a:t> </a:t>
            </a:r>
            <a:r>
              <a:rPr lang="de-DE" altLang="de-DE" sz="1600" dirty="0">
                <a:latin typeface="Calibri" pitchFamily="34" charset="0"/>
              </a:rPr>
              <a:t>7</a:t>
            </a:r>
            <a:br>
              <a:rPr lang="de-DE" altLang="de-DE" sz="1600" dirty="0">
                <a:latin typeface="Calibri" pitchFamily="34" charset="0"/>
              </a:rPr>
            </a:br>
            <a:r>
              <a:rPr lang="de-DE" altLang="de-DE" sz="1600" dirty="0">
                <a:latin typeface="Calibri" pitchFamily="34" charset="0"/>
              </a:rPr>
              <a:t>5020 Salzburg   Austria</a:t>
            </a:r>
            <a:br>
              <a:rPr lang="de-DE" altLang="de-DE" sz="1600" dirty="0">
                <a:latin typeface="Calibri" pitchFamily="34" charset="0"/>
              </a:rPr>
            </a:br>
            <a:r>
              <a:rPr lang="de-DE" altLang="de-DE" sz="1600" dirty="0">
                <a:latin typeface="Calibri" pitchFamily="34" charset="0"/>
              </a:rPr>
              <a:t>Tel.: +43/(0)662/8047-6800</a:t>
            </a:r>
            <a:br>
              <a:rPr lang="de-DE" altLang="de-DE" sz="1600" dirty="0">
                <a:latin typeface="Calibri" pitchFamily="34" charset="0"/>
              </a:rPr>
            </a:br>
            <a:endParaRPr lang="de-DE" altLang="de-DE" sz="1600" dirty="0">
              <a:latin typeface="Calibri" pitchFamily="34" charset="0"/>
            </a:endParaRPr>
          </a:p>
          <a:p>
            <a:endParaRPr lang="de-DE" altLang="de-DE" sz="1600" dirty="0">
              <a:latin typeface="Arial" charset="0"/>
            </a:endParaRPr>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32656"/>
            <a:ext cx="4364917" cy="144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88640"/>
            <a:ext cx="3096343" cy="145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6372200" y="6237312"/>
            <a:ext cx="2300694" cy="369332"/>
          </a:xfrm>
          <a:prstGeom prst="rect">
            <a:avLst/>
          </a:prstGeom>
        </p:spPr>
        <p:txBody>
          <a:bodyPr wrap="none">
            <a:spAutoFit/>
          </a:bodyPr>
          <a:lstStyle/>
          <a:p>
            <a:r>
              <a:rPr lang="de-DE" altLang="de-DE" dirty="0">
                <a:solidFill>
                  <a:srgbClr val="0000FF"/>
                </a:solidFill>
                <a:latin typeface="Arial" charset="0"/>
              </a:rPr>
              <a:t>www.borromaeum.at</a:t>
            </a:r>
          </a:p>
        </p:txBody>
      </p:sp>
      <p:sp>
        <p:nvSpPr>
          <p:cNvPr id="4" name="Textfeld 3"/>
          <p:cNvSpPr txBox="1"/>
          <p:nvPr/>
        </p:nvSpPr>
        <p:spPr>
          <a:xfrm rot="10800000" flipV="1">
            <a:off x="467544" y="2858453"/>
            <a:ext cx="8352928" cy="3323987"/>
          </a:xfrm>
          <a:prstGeom prst="rect">
            <a:avLst/>
          </a:prstGeom>
          <a:noFill/>
        </p:spPr>
        <p:txBody>
          <a:bodyPr wrap="square" rtlCol="0">
            <a:spAutoFit/>
          </a:bodyPr>
          <a:lstStyle/>
          <a:p>
            <a:pPr lvl="0">
              <a:lnSpc>
                <a:spcPct val="90000"/>
              </a:lnSpc>
              <a:spcBef>
                <a:spcPct val="20000"/>
              </a:spcBef>
            </a:pPr>
            <a:r>
              <a:rPr lang="de-DE" altLang="de-DE" sz="2000" b="1" kern="0" dirty="0">
                <a:solidFill>
                  <a:srgbClr val="000000"/>
                </a:solidFill>
                <a:latin typeface="Calibri" pitchFamily="34" charset="0"/>
              </a:rPr>
              <a:t>Schultyp: </a:t>
            </a:r>
            <a:r>
              <a:rPr lang="de-DE" altLang="de-DE" sz="2000" kern="0" dirty="0">
                <a:solidFill>
                  <a:srgbClr val="000000"/>
                </a:solidFill>
                <a:latin typeface="Calibri" pitchFamily="34" charset="0"/>
              </a:rPr>
              <a:t>humanistisch-neusprachliches Gymnasium  8-jährige Langform), </a:t>
            </a:r>
            <a:r>
              <a:rPr lang="de-DE" altLang="de-DE" sz="2000" b="1" kern="0" dirty="0">
                <a:solidFill>
                  <a:srgbClr val="FF0000"/>
                </a:solidFill>
                <a:latin typeface="Calibri" pitchFamily="34" charset="0"/>
              </a:rPr>
              <a:t>nur</a:t>
            </a:r>
            <a:r>
              <a:rPr lang="de-DE" altLang="de-DE" sz="2000" kern="0" dirty="0">
                <a:solidFill>
                  <a:srgbClr val="000000"/>
                </a:solidFill>
                <a:latin typeface="Calibri" pitchFamily="34" charset="0"/>
              </a:rPr>
              <a:t> </a:t>
            </a:r>
            <a:r>
              <a:rPr lang="de-DE" altLang="de-DE" sz="2000" b="1" kern="0" dirty="0">
                <a:solidFill>
                  <a:srgbClr val="FF3300"/>
                </a:solidFill>
                <a:latin typeface="Calibri" pitchFamily="34" charset="0"/>
              </a:rPr>
              <a:t>für Knaben</a:t>
            </a:r>
            <a:r>
              <a:rPr lang="de-DE" altLang="de-DE" sz="2000" kern="0" dirty="0">
                <a:solidFill>
                  <a:srgbClr val="000000"/>
                </a:solidFill>
                <a:latin typeface="Calibri" pitchFamily="34" charset="0"/>
              </a:rPr>
              <a:t> </a:t>
            </a:r>
          </a:p>
          <a:p>
            <a:pPr lvl="0">
              <a:lnSpc>
                <a:spcPct val="90000"/>
              </a:lnSpc>
              <a:spcBef>
                <a:spcPct val="20000"/>
              </a:spcBef>
            </a:pPr>
            <a:r>
              <a:rPr lang="de-DE" altLang="de-DE" sz="2000" b="1" kern="0" dirty="0" err="1">
                <a:solidFill>
                  <a:srgbClr val="000000"/>
                </a:solidFill>
                <a:latin typeface="Calibri" pitchFamily="34" charset="0"/>
              </a:rPr>
              <a:t>Schulerhalter</a:t>
            </a:r>
            <a:r>
              <a:rPr lang="de-DE" altLang="de-DE" sz="2000" b="1" kern="0" dirty="0">
                <a:solidFill>
                  <a:srgbClr val="000000"/>
                </a:solidFill>
                <a:latin typeface="Calibri" pitchFamily="34" charset="0"/>
              </a:rPr>
              <a:t>: </a:t>
            </a:r>
            <a:r>
              <a:rPr lang="de-DE" altLang="de-DE" sz="2000" kern="0" dirty="0">
                <a:solidFill>
                  <a:srgbClr val="000000"/>
                </a:solidFill>
                <a:latin typeface="Calibri" pitchFamily="34" charset="0"/>
              </a:rPr>
              <a:t>Erzdiözese </a:t>
            </a:r>
            <a:r>
              <a:rPr lang="de-DE" altLang="de-DE" sz="2000" kern="0" dirty="0" smtClean="0">
                <a:solidFill>
                  <a:srgbClr val="000000"/>
                </a:solidFill>
                <a:latin typeface="Calibri" pitchFamily="34" charset="0"/>
              </a:rPr>
              <a:t>Salzburg</a:t>
            </a:r>
          </a:p>
          <a:p>
            <a:pPr marL="0" indent="0" eaLnBrk="1" hangingPunct="1">
              <a:lnSpc>
                <a:spcPct val="90000"/>
              </a:lnSpc>
              <a:buNone/>
            </a:pPr>
            <a:endParaRPr lang="de-DE" altLang="de-DE" sz="2000" b="1" dirty="0" smtClean="0">
              <a:latin typeface="Calibri" pitchFamily="34" charset="0"/>
            </a:endParaRPr>
          </a:p>
          <a:p>
            <a:pPr marL="0" indent="0" eaLnBrk="1" hangingPunct="1">
              <a:lnSpc>
                <a:spcPct val="90000"/>
              </a:lnSpc>
              <a:buNone/>
            </a:pPr>
            <a:r>
              <a:rPr lang="de-DE" altLang="de-DE" sz="2000" b="1" dirty="0" smtClean="0">
                <a:solidFill>
                  <a:srgbClr val="0000FF"/>
                </a:solidFill>
                <a:latin typeface="Calibri" pitchFamily="34" charset="0"/>
              </a:rPr>
              <a:t>Schwerpunkte</a:t>
            </a:r>
            <a:r>
              <a:rPr lang="de-DE" altLang="de-DE" sz="2000" b="1" dirty="0">
                <a:solidFill>
                  <a:srgbClr val="0000FF"/>
                </a:solidFill>
                <a:latin typeface="Calibri" pitchFamily="34" charset="0"/>
              </a:rPr>
              <a:t>:</a:t>
            </a:r>
          </a:p>
          <a:p>
            <a:pPr marL="342900" indent="-342900" eaLnBrk="1" hangingPunct="1">
              <a:lnSpc>
                <a:spcPct val="90000"/>
              </a:lnSpc>
              <a:buClr>
                <a:srgbClr val="0000FF"/>
              </a:buClr>
              <a:buFont typeface="Wingdings" pitchFamily="2" charset="2"/>
              <a:buChar char="§"/>
            </a:pPr>
            <a:r>
              <a:rPr lang="de-DE" altLang="de-DE" sz="2000" dirty="0">
                <a:latin typeface="Calibri" pitchFamily="34" charset="0"/>
              </a:rPr>
              <a:t>Natur und Technik: Ab der 1. Kl. Mathematik und GW, ab der 2. Kl. Physik, ab der 3. Kl. GZ, ab der 4. Kl. Chemie.</a:t>
            </a:r>
          </a:p>
          <a:p>
            <a:pPr marL="342900" indent="-342900" eaLnBrk="1" hangingPunct="1">
              <a:lnSpc>
                <a:spcPct val="90000"/>
              </a:lnSpc>
              <a:buClr>
                <a:srgbClr val="0000FF"/>
              </a:buClr>
              <a:buFont typeface="Wingdings" pitchFamily="2" charset="2"/>
              <a:buChar char="§"/>
            </a:pPr>
            <a:r>
              <a:rPr lang="de-DE" altLang="de-DE" sz="2000" dirty="0" smtClean="0">
                <a:latin typeface="Calibri" pitchFamily="34" charset="0"/>
              </a:rPr>
              <a:t>Musik </a:t>
            </a:r>
            <a:r>
              <a:rPr lang="de-DE" altLang="de-DE" sz="2000" dirty="0">
                <a:latin typeface="Calibri" pitchFamily="34" charset="0"/>
              </a:rPr>
              <a:t>(Unter- und Oberstufe): Ensemble, Instrumentalunterricht</a:t>
            </a:r>
          </a:p>
          <a:p>
            <a:pPr lvl="0">
              <a:lnSpc>
                <a:spcPct val="90000"/>
              </a:lnSpc>
              <a:spcBef>
                <a:spcPct val="20000"/>
              </a:spcBef>
            </a:pPr>
            <a:r>
              <a:rPr lang="de-DE" altLang="de-DE" sz="2000" kern="0" dirty="0" smtClean="0">
                <a:solidFill>
                  <a:srgbClr val="000000"/>
                </a:solidFill>
                <a:latin typeface="Calibri" pitchFamily="34" charset="0"/>
              </a:rPr>
              <a:t>Sprachen: Ab der 1. Englisch, ab 3. Kl. Latein, ab der 5. Kl. Griechisch oder Spanisch</a:t>
            </a:r>
            <a:endParaRPr lang="de-DE" altLang="de-DE" sz="2000" kern="0" dirty="0">
              <a:solidFill>
                <a:srgbClr val="000000"/>
              </a:solidFill>
              <a:latin typeface="Calibri" pitchFamily="34" charset="0"/>
            </a:endParaRPr>
          </a:p>
          <a:p>
            <a:pPr lvl="0">
              <a:lnSpc>
                <a:spcPct val="90000"/>
              </a:lnSpc>
              <a:spcBef>
                <a:spcPct val="20000"/>
              </a:spcBef>
            </a:pPr>
            <a:r>
              <a:rPr lang="de-DE" altLang="de-DE" sz="2000" b="1" kern="0" dirty="0" smtClean="0">
                <a:solidFill>
                  <a:srgbClr val="FF0000"/>
                </a:solidFill>
                <a:latin typeface="Calibri" pitchFamily="34" charset="0"/>
              </a:rPr>
              <a:t>Tagesbetreuung</a:t>
            </a:r>
            <a:endParaRPr lang="de-DE" altLang="de-DE" sz="2000" b="1" kern="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body" idx="1"/>
          </p:nvPr>
        </p:nvSpPr>
        <p:spPr>
          <a:xfrm>
            <a:off x="251520" y="2420888"/>
            <a:ext cx="8496944" cy="3816424"/>
          </a:xfrm>
        </p:spPr>
        <p:txBody>
          <a:bodyPr/>
          <a:lstStyle/>
          <a:p>
            <a:pPr eaLnBrk="1" hangingPunct="1">
              <a:lnSpc>
                <a:spcPct val="80000"/>
              </a:lnSpc>
              <a:buFontTx/>
              <a:buNone/>
            </a:pPr>
            <a:r>
              <a:rPr lang="de-DE" altLang="de-DE" sz="2000" b="1" dirty="0" smtClean="0">
                <a:latin typeface="Calibri" pitchFamily="34" charset="0"/>
              </a:rPr>
              <a:t>Gymnasium mit Tagesheim und Internat, auch für Mädchen</a:t>
            </a:r>
          </a:p>
          <a:p>
            <a:pPr marL="0" indent="0" eaLnBrk="1" hangingPunct="1">
              <a:lnSpc>
                <a:spcPct val="80000"/>
              </a:lnSpc>
              <a:buFontTx/>
              <a:buNone/>
            </a:pPr>
            <a:endParaRPr lang="de-DE" altLang="de-DE" sz="2000" dirty="0" smtClean="0">
              <a:latin typeface="Calibri" pitchFamily="34" charset="0"/>
            </a:endParaRPr>
          </a:p>
          <a:p>
            <a:pPr eaLnBrk="1" hangingPunct="1">
              <a:lnSpc>
                <a:spcPct val="80000"/>
              </a:lnSpc>
              <a:buClr>
                <a:srgbClr val="0000FF"/>
              </a:buClr>
              <a:buFont typeface="Wingdings" pitchFamily="2" charset="2"/>
              <a:buChar char="§"/>
            </a:pPr>
            <a:r>
              <a:rPr lang="de-DE" altLang="de-DE" sz="2000" dirty="0" smtClean="0">
                <a:latin typeface="Calibri" pitchFamily="34" charset="0"/>
              </a:rPr>
              <a:t>Sprachen: Englisch ab der 1. Klasse, Latein ab der der 3. Klasse, Französisch oder Griechisch ab der 5. Klasse</a:t>
            </a:r>
          </a:p>
          <a:p>
            <a:pPr eaLnBrk="1" hangingPunct="1">
              <a:lnSpc>
                <a:spcPct val="80000"/>
              </a:lnSpc>
              <a:buClr>
                <a:srgbClr val="0000FF"/>
              </a:buClr>
              <a:buFont typeface="Wingdings" pitchFamily="2" charset="2"/>
              <a:buChar char="§"/>
            </a:pPr>
            <a:endParaRPr lang="de-DE" altLang="de-DE" sz="2000" dirty="0" smtClean="0">
              <a:latin typeface="Calibri" pitchFamily="34" charset="0"/>
            </a:endParaRPr>
          </a:p>
          <a:p>
            <a:pPr eaLnBrk="1" hangingPunct="1">
              <a:lnSpc>
                <a:spcPct val="80000"/>
              </a:lnSpc>
              <a:buClr>
                <a:srgbClr val="0000FF"/>
              </a:buClr>
              <a:buFont typeface="Wingdings" pitchFamily="2" charset="2"/>
              <a:buChar char="§"/>
            </a:pPr>
            <a:r>
              <a:rPr lang="de-DE" altLang="de-DE" sz="2000" dirty="0" smtClean="0">
                <a:latin typeface="Calibri" pitchFamily="34" charset="0"/>
              </a:rPr>
              <a:t>Informatik, Italienisch, Spanisch, Russisch oder ein                         </a:t>
            </a:r>
          </a:p>
          <a:p>
            <a:pPr eaLnBrk="1" hangingPunct="1">
              <a:lnSpc>
                <a:spcPct val="80000"/>
              </a:lnSpc>
              <a:buClr>
                <a:srgbClr val="0000FF"/>
              </a:buClr>
              <a:buFont typeface="Wingdings" pitchFamily="2" charset="2"/>
              <a:buChar char="§"/>
            </a:pPr>
            <a:r>
              <a:rPr lang="de-DE" altLang="de-DE" sz="2000" dirty="0" smtClean="0">
                <a:latin typeface="Calibri" pitchFamily="34" charset="0"/>
              </a:rPr>
              <a:t>anderes Wahlpflichtfach ab der 6. Klasse</a:t>
            </a:r>
          </a:p>
          <a:p>
            <a:pPr eaLnBrk="1" hangingPunct="1">
              <a:lnSpc>
                <a:spcPct val="80000"/>
              </a:lnSpc>
              <a:buClr>
                <a:srgbClr val="0000FF"/>
              </a:buClr>
              <a:buFont typeface="Wingdings" pitchFamily="2" charset="2"/>
              <a:buChar char="§"/>
            </a:pPr>
            <a:endParaRPr lang="de-DE" altLang="de-DE" sz="2000" dirty="0">
              <a:latin typeface="Calibri" pitchFamily="34" charset="0"/>
            </a:endParaRPr>
          </a:p>
          <a:p>
            <a:pPr eaLnBrk="1" hangingPunct="1">
              <a:lnSpc>
                <a:spcPct val="80000"/>
              </a:lnSpc>
              <a:buClr>
                <a:srgbClr val="0000FF"/>
              </a:buClr>
              <a:buFont typeface="Wingdings" pitchFamily="2" charset="2"/>
              <a:buChar char="§"/>
            </a:pPr>
            <a:r>
              <a:rPr lang="de-DE" altLang="de-DE" sz="2000" dirty="0" smtClean="0">
                <a:latin typeface="Calibri" pitchFamily="34" charset="0"/>
              </a:rPr>
              <a:t>Fachbereiche: z.B. Astronomie, Bewegung und Sport, Psychologie/Philosophie</a:t>
            </a:r>
          </a:p>
          <a:p>
            <a:pPr eaLnBrk="1" hangingPunct="1">
              <a:lnSpc>
                <a:spcPct val="80000"/>
              </a:lnSpc>
              <a:buClr>
                <a:srgbClr val="0000FF"/>
              </a:buClr>
              <a:buFont typeface="Wingdings" pitchFamily="2" charset="2"/>
              <a:buChar char="§"/>
            </a:pPr>
            <a:endParaRPr lang="de-DE" altLang="de-DE" sz="2000" dirty="0">
              <a:latin typeface="Calibri" pitchFamily="34" charset="0"/>
            </a:endParaRPr>
          </a:p>
          <a:p>
            <a:pPr eaLnBrk="1" hangingPunct="1">
              <a:lnSpc>
                <a:spcPct val="80000"/>
              </a:lnSpc>
              <a:buClr>
                <a:srgbClr val="0000FF"/>
              </a:buClr>
              <a:buFont typeface="Wingdings" pitchFamily="2" charset="2"/>
              <a:buChar char="§"/>
            </a:pPr>
            <a:r>
              <a:rPr lang="de-DE" altLang="de-DE" sz="2000" dirty="0" smtClean="0">
                <a:latin typeface="Calibri" pitchFamily="34" charset="0"/>
              </a:rPr>
              <a:t>Oberstufenrealgymnasium, wird aber hauptsächlich von internen Schülern abgedeckt.</a:t>
            </a:r>
          </a:p>
          <a:p>
            <a:pPr eaLnBrk="1" hangingPunct="1">
              <a:lnSpc>
                <a:spcPct val="80000"/>
              </a:lnSpc>
              <a:buClr>
                <a:srgbClr val="0000FF"/>
              </a:buClr>
              <a:buFont typeface="Wingdings" pitchFamily="2" charset="2"/>
              <a:buChar char="§"/>
            </a:pPr>
            <a:endParaRPr lang="de-DE" altLang="de-DE" sz="2000" b="1" u="sng" dirty="0" smtClean="0">
              <a:solidFill>
                <a:srgbClr val="FF3300"/>
              </a:solidFill>
              <a:latin typeface="Calibri" pitchFamily="34" charset="0"/>
            </a:endParaRPr>
          </a:p>
        </p:txBody>
      </p:sp>
      <p:pic>
        <p:nvPicPr>
          <p:cNvPr id="1064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196752"/>
            <a:ext cx="3456384" cy="111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8422603" cy="62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p:nvSpPr>
        <p:spPr bwMode="auto">
          <a:xfrm>
            <a:off x="6516216" y="6309320"/>
            <a:ext cx="2376264" cy="369332"/>
          </a:xfrm>
          <a:prstGeom prst="rect">
            <a:avLst/>
          </a:prstGeom>
          <a:noFill/>
          <a:ln w="9525">
            <a:noFill/>
            <a:miter lim="800000"/>
            <a:headEnd/>
            <a:tailEnd/>
          </a:ln>
        </p:spPr>
        <p:txBody>
          <a:bodyPr wrap="square" anchor="ctr">
            <a:spAutoFit/>
          </a:bodyPr>
          <a:lstStyle/>
          <a:p>
            <a:r>
              <a:rPr lang="de-DE" altLang="de-DE" dirty="0" smtClean="0">
                <a:solidFill>
                  <a:srgbClr val="0000FF"/>
                </a:solidFill>
                <a:latin typeface="Arial" charset="0"/>
              </a:rPr>
              <a:t>www.herzjesugym.at</a:t>
            </a:r>
            <a:endParaRPr lang="de-DE" altLang="de-DE" dirty="0">
              <a:solidFill>
                <a:srgbClr val="0000FF"/>
              </a:solidFill>
              <a:latin typeface="Arial" charset="0"/>
            </a:endParaRPr>
          </a:p>
        </p:txBody>
      </p:sp>
      <p:sp>
        <p:nvSpPr>
          <p:cNvPr id="63493" name="Rectangle 8"/>
          <p:cNvSpPr>
            <a:spLocks noChangeArrowheads="1"/>
          </p:cNvSpPr>
          <p:nvPr/>
        </p:nvSpPr>
        <p:spPr bwMode="auto">
          <a:xfrm>
            <a:off x="6372200" y="1253372"/>
            <a:ext cx="2160240" cy="338554"/>
          </a:xfrm>
          <a:prstGeom prst="rect">
            <a:avLst/>
          </a:prstGeom>
          <a:noFill/>
          <a:ln w="9525">
            <a:noFill/>
            <a:miter lim="800000"/>
            <a:headEnd/>
            <a:tailEnd/>
          </a:ln>
        </p:spPr>
        <p:txBody>
          <a:bodyPr wrap="square" anchor="ctr">
            <a:spAutoFit/>
          </a:bodyPr>
          <a:lstStyle/>
          <a:p>
            <a:r>
              <a:rPr lang="de-DE" altLang="de-DE" sz="1600" dirty="0" smtClean="0">
                <a:latin typeface="Calibri" pitchFamily="34" charset="0"/>
              </a:rPr>
              <a:t>Dir</a:t>
            </a:r>
            <a:r>
              <a:rPr lang="de-DE" altLang="de-DE" sz="1600" dirty="0">
                <a:latin typeface="Calibri" pitchFamily="34" charset="0"/>
              </a:rPr>
              <a:t>. Mag. Peter </a:t>
            </a:r>
            <a:r>
              <a:rPr lang="de-DE" altLang="de-DE" sz="1600" dirty="0" err="1" smtClean="0">
                <a:latin typeface="Calibri" pitchFamily="34" charset="0"/>
              </a:rPr>
              <a:t>Porenta</a:t>
            </a:r>
            <a:endParaRPr lang="de-DE" altLang="de-DE" sz="16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3608" y="1124744"/>
            <a:ext cx="8100392" cy="5040783"/>
          </a:xfrm>
          <a:prstGeom prst="rect">
            <a:avLst/>
          </a:prstGeom>
          <a:ln>
            <a:miter lim="800000"/>
            <a:headEnd/>
            <a:tailEnd/>
          </a:ln>
        </p:spPr>
        <p:txBody>
          <a:bodyPr/>
          <a:lstStyle/>
          <a:p>
            <a:pPr marL="0" indent="182563" defTabSz="715963" eaLnBrk="1" hangingPunct="1">
              <a:buFont typeface="Wingdings" pitchFamily="2" charset="2"/>
              <a:buNone/>
              <a:defRPr/>
            </a:pPr>
            <a:endParaRPr lang="de-AT" sz="1000" b="1" dirty="0" smtClean="0"/>
          </a:p>
        </p:txBody>
      </p:sp>
      <p:sp>
        <p:nvSpPr>
          <p:cNvPr id="4099" name="Rectangle 2"/>
          <p:cNvSpPr txBox="1">
            <a:spLocks noChangeArrowheads="1"/>
          </p:cNvSpPr>
          <p:nvPr/>
        </p:nvSpPr>
        <p:spPr bwMode="auto">
          <a:xfrm>
            <a:off x="2118478" y="188640"/>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smtClean="0">
                <a:solidFill>
                  <a:srgbClr val="0000FF"/>
                </a:solidFill>
                <a:latin typeface="Calibri" pitchFamily="34" charset="0"/>
                <a:ea typeface="Arial Unicode MS" pitchFamily="34" charset="-128"/>
                <a:cs typeface="Arial Unicode MS" pitchFamily="34" charset="-128"/>
              </a:rPr>
              <a:t>Bildungswege nach der Volksschule</a:t>
            </a:r>
          </a:p>
        </p:txBody>
      </p:sp>
      <p:sp>
        <p:nvSpPr>
          <p:cNvPr id="4" name="Rectangle 4"/>
          <p:cNvSpPr>
            <a:spLocks noChangeArrowheads="1"/>
          </p:cNvSpPr>
          <p:nvPr/>
        </p:nvSpPr>
        <p:spPr bwMode="auto">
          <a:xfrm>
            <a:off x="5652120" y="1628800"/>
            <a:ext cx="3240087" cy="647700"/>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33CC"/>
                </a:solidFill>
                <a:effectLst/>
                <a:uLnTx/>
                <a:uFillTx/>
                <a:latin typeface="Calibri"/>
              </a:rPr>
              <a:t>AHS</a:t>
            </a:r>
            <a:br>
              <a:rPr kumimoji="0" lang="de-DE" sz="2400" b="1" i="0" u="none" strike="noStrike" kern="0" cap="none" spc="0" normalizeH="0" baseline="0" noProof="0" dirty="0">
                <a:ln>
                  <a:noFill/>
                </a:ln>
                <a:solidFill>
                  <a:srgbClr val="0033CC"/>
                </a:solidFill>
                <a:effectLst/>
                <a:uLnTx/>
                <a:uFillTx/>
                <a:latin typeface="Calibri"/>
              </a:rPr>
            </a:br>
            <a:r>
              <a:rPr kumimoji="0" lang="de-DE" sz="1400" b="0" i="0" u="none" strike="noStrike" kern="0" cap="none" spc="0" normalizeH="0" baseline="0" noProof="0" dirty="0">
                <a:ln>
                  <a:noFill/>
                </a:ln>
                <a:solidFill>
                  <a:srgbClr val="0033CC"/>
                </a:solidFill>
                <a:effectLst/>
                <a:uLnTx/>
                <a:uFillTx/>
                <a:latin typeface="Calibri"/>
              </a:rPr>
              <a:t>1. und 2. Klasse</a:t>
            </a:r>
          </a:p>
        </p:txBody>
      </p:sp>
      <p:sp>
        <p:nvSpPr>
          <p:cNvPr id="5" name="Rectangle 5"/>
          <p:cNvSpPr>
            <a:spLocks noChangeArrowheads="1"/>
          </p:cNvSpPr>
          <p:nvPr/>
        </p:nvSpPr>
        <p:spPr bwMode="auto">
          <a:xfrm>
            <a:off x="5508104" y="2636912"/>
            <a:ext cx="1573752" cy="574675"/>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0033CC"/>
                </a:solidFill>
                <a:effectLst/>
                <a:uLnTx/>
                <a:uFillTx/>
                <a:latin typeface="Calibri"/>
              </a:rPr>
              <a:t>Realgymnasium</a:t>
            </a:r>
            <a:br>
              <a:rPr kumimoji="0" lang="de-DE" sz="1800" b="1" i="0" u="none" strike="noStrike" kern="0" cap="none" spc="0" normalizeH="0" baseline="0" noProof="0" dirty="0">
                <a:ln>
                  <a:noFill/>
                </a:ln>
                <a:solidFill>
                  <a:srgbClr val="0033CC"/>
                </a:solidFill>
                <a:effectLst/>
                <a:uLnTx/>
                <a:uFillTx/>
                <a:latin typeface="Calibri"/>
              </a:rPr>
            </a:br>
            <a:r>
              <a:rPr kumimoji="0" lang="de-DE" sz="1400" b="0" i="0" u="none" strike="noStrike" kern="0" cap="none" spc="0" normalizeH="0" baseline="0" noProof="0" dirty="0">
                <a:ln>
                  <a:noFill/>
                </a:ln>
                <a:solidFill>
                  <a:srgbClr val="0033CC"/>
                </a:solidFill>
                <a:effectLst/>
                <a:uLnTx/>
                <a:uFillTx/>
                <a:latin typeface="Calibri"/>
              </a:rPr>
              <a:t>3. und 4. Klasse</a:t>
            </a:r>
          </a:p>
        </p:txBody>
      </p:sp>
      <p:sp>
        <p:nvSpPr>
          <p:cNvPr id="6" name="Rectangle 6"/>
          <p:cNvSpPr>
            <a:spLocks noChangeArrowheads="1"/>
          </p:cNvSpPr>
          <p:nvPr/>
        </p:nvSpPr>
        <p:spPr bwMode="auto">
          <a:xfrm>
            <a:off x="7308304" y="2636912"/>
            <a:ext cx="1547812" cy="592137"/>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0033CC"/>
                </a:solidFill>
                <a:effectLst/>
                <a:uLnTx/>
                <a:uFillTx/>
                <a:latin typeface="Calibri"/>
              </a:rPr>
              <a:t>Gymnasium</a:t>
            </a:r>
            <a:br>
              <a:rPr kumimoji="0" lang="de-DE" sz="1800" b="1" i="0" u="none" strike="noStrike" kern="0" cap="none" spc="0" normalizeH="0" baseline="0" noProof="0" dirty="0">
                <a:ln>
                  <a:noFill/>
                </a:ln>
                <a:solidFill>
                  <a:srgbClr val="0033CC"/>
                </a:solidFill>
                <a:effectLst/>
                <a:uLnTx/>
                <a:uFillTx/>
                <a:latin typeface="Calibri"/>
              </a:rPr>
            </a:br>
            <a:r>
              <a:rPr kumimoji="0" lang="de-DE" sz="1400" b="0" i="0" u="none" strike="noStrike" kern="0" cap="none" spc="0" normalizeH="0" baseline="0" noProof="0" dirty="0">
                <a:ln>
                  <a:noFill/>
                </a:ln>
                <a:solidFill>
                  <a:srgbClr val="0033CC"/>
                </a:solidFill>
                <a:effectLst/>
                <a:uLnTx/>
                <a:uFillTx/>
                <a:latin typeface="Calibri"/>
              </a:rPr>
              <a:t>3. und 4. Klasse</a:t>
            </a:r>
            <a:endParaRPr kumimoji="0" lang="de-DE" sz="1800" b="0" i="0" u="none" strike="noStrike" kern="0" cap="none" spc="0" normalizeH="0" baseline="0" noProof="0" dirty="0">
              <a:ln>
                <a:noFill/>
              </a:ln>
              <a:solidFill>
                <a:srgbClr val="0033CC"/>
              </a:solidFill>
              <a:effectLst/>
              <a:uLnTx/>
              <a:uFillTx/>
              <a:latin typeface="Calibri"/>
            </a:endParaRPr>
          </a:p>
        </p:txBody>
      </p:sp>
      <p:sp>
        <p:nvSpPr>
          <p:cNvPr id="7" name="Rectangle 7"/>
          <p:cNvSpPr>
            <a:spLocks noChangeArrowheads="1"/>
          </p:cNvSpPr>
          <p:nvPr/>
        </p:nvSpPr>
        <p:spPr bwMode="auto">
          <a:xfrm>
            <a:off x="1115616" y="4221088"/>
            <a:ext cx="1440159" cy="396305"/>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033CC"/>
                </a:solidFill>
                <a:effectLst/>
                <a:uLnTx/>
                <a:uFillTx/>
                <a:latin typeface="Calibri"/>
              </a:rPr>
              <a:t>PTS</a:t>
            </a:r>
          </a:p>
        </p:txBody>
      </p:sp>
      <p:sp>
        <p:nvSpPr>
          <p:cNvPr id="8" name="Rectangle 8"/>
          <p:cNvSpPr>
            <a:spLocks noChangeArrowheads="1"/>
          </p:cNvSpPr>
          <p:nvPr/>
        </p:nvSpPr>
        <p:spPr bwMode="auto">
          <a:xfrm>
            <a:off x="2843808" y="4221088"/>
            <a:ext cx="1727200" cy="1584325"/>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033CC"/>
                </a:solidFill>
                <a:effectLst/>
                <a:uLnTx/>
                <a:uFillTx/>
                <a:latin typeface="Calibri"/>
              </a:rPr>
              <a:t>Berufsbildende</a:t>
            </a:r>
          </a:p>
          <a:p>
            <a:pPr marL="0" marR="0" lvl="0" indent="0" defTabSz="914400" eaLnBrk="0" fontAlgn="auto" latinLnBrk="0" hangingPunct="0">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0033CC"/>
              </a:solidFill>
              <a:effectLst/>
              <a:uLnTx/>
              <a:uFillTx/>
              <a:latin typeface="Calibri"/>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33CC"/>
                </a:solidFill>
                <a:effectLst/>
                <a:uLnTx/>
                <a:uFillTx/>
                <a:latin typeface="Calibri"/>
              </a:rPr>
              <a:t> </a:t>
            </a:r>
            <a:r>
              <a:rPr kumimoji="0" lang="de-DE" sz="1400" b="1" i="0" u="none" strike="noStrike" kern="0" cap="none" spc="0" normalizeH="0" baseline="0" noProof="0" dirty="0" err="1">
                <a:ln>
                  <a:noFill/>
                </a:ln>
                <a:solidFill>
                  <a:srgbClr val="0033CC"/>
                </a:solidFill>
                <a:effectLst/>
                <a:uLnTx/>
                <a:uFillTx/>
                <a:latin typeface="Calibri"/>
              </a:rPr>
              <a:t>Mittl</a:t>
            </a:r>
            <a:r>
              <a:rPr kumimoji="0" lang="de-DE" sz="1400" b="1" i="0" u="none" strike="noStrike" kern="0" cap="none" spc="0" normalizeH="0" baseline="0" noProof="0" dirty="0">
                <a:ln>
                  <a:noFill/>
                </a:ln>
                <a:solidFill>
                  <a:srgbClr val="0033CC"/>
                </a:solidFill>
                <a:effectLst/>
                <a:uLnTx/>
                <a:uFillTx/>
                <a:latin typeface="Calibri"/>
              </a:rPr>
              <a:t>. Schulen  2-4 </a:t>
            </a:r>
          </a:p>
          <a:p>
            <a:pPr marL="0" marR="0" lvl="0" indent="0" defTabSz="914400" eaLnBrk="0" fontAlgn="auto" latinLnBrk="0" hangingPunct="0">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rgbClr val="0033CC"/>
              </a:solidFill>
              <a:effectLst/>
              <a:uLnTx/>
              <a:uFillTx/>
              <a:latin typeface="Calibri"/>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rgbClr val="0033CC"/>
              </a:solidFill>
              <a:effectLst/>
              <a:uLnTx/>
              <a:uFillTx/>
              <a:latin typeface="Calibri"/>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rgbClr val="0033CC"/>
                </a:solidFill>
                <a:effectLst/>
                <a:uLnTx/>
                <a:uFillTx/>
                <a:latin typeface="Calibri"/>
              </a:rPr>
              <a:t> HÖH. Schulen</a:t>
            </a:r>
            <a:r>
              <a:rPr kumimoji="0" lang="de-DE" sz="1400" b="1" i="0" u="none" strike="noStrike" kern="0" cap="none" spc="0" normalizeH="0" baseline="0" noProof="0" dirty="0">
                <a:ln>
                  <a:noFill/>
                </a:ln>
                <a:solidFill>
                  <a:srgbClr val="0033CC"/>
                </a:solidFill>
                <a:effectLst/>
                <a:uLnTx/>
                <a:uFillTx/>
                <a:latin typeface="Calibri"/>
              </a:rPr>
              <a:t>  5</a:t>
            </a:r>
          </a:p>
        </p:txBody>
      </p:sp>
      <p:sp>
        <p:nvSpPr>
          <p:cNvPr id="9" name="Rectangle 9"/>
          <p:cNvSpPr>
            <a:spLocks noChangeArrowheads="1"/>
          </p:cNvSpPr>
          <p:nvPr/>
        </p:nvSpPr>
        <p:spPr bwMode="auto">
          <a:xfrm>
            <a:off x="5652120" y="4221088"/>
            <a:ext cx="1511300" cy="1238250"/>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33CC"/>
                </a:solidFill>
                <a:effectLst/>
                <a:uLnTx/>
                <a:uFillTx/>
                <a:latin typeface="Calibri"/>
              </a:rPr>
              <a:t>Realgymn</a:t>
            </a:r>
            <a:r>
              <a:rPr kumimoji="0" lang="de-DE" sz="2000" b="1" i="0" u="none" strike="noStrike" kern="0" cap="none" spc="0" normalizeH="0" baseline="0" noProof="0" dirty="0">
                <a:ln>
                  <a:noFill/>
                </a:ln>
                <a:solidFill>
                  <a:srgbClr val="0033CC"/>
                </a:solidFill>
                <a:effectLst/>
                <a:uLnTx/>
                <a:uFillTx/>
                <a:latin typeface="Calibri"/>
              </a:rPr>
              <a:t>.</a:t>
            </a:r>
            <a:br>
              <a:rPr kumimoji="0" lang="de-DE" sz="2000" b="1" i="0" u="none" strike="noStrike" kern="0" cap="none" spc="0" normalizeH="0" baseline="0" noProof="0" dirty="0">
                <a:ln>
                  <a:noFill/>
                </a:ln>
                <a:solidFill>
                  <a:srgbClr val="0033CC"/>
                </a:solidFill>
                <a:effectLst/>
                <a:uLnTx/>
                <a:uFillTx/>
                <a:latin typeface="Calibri"/>
              </a:rPr>
            </a:br>
            <a:r>
              <a:rPr kumimoji="0" lang="de-DE" sz="2000" b="0" i="0" u="none" strike="noStrike" kern="0" cap="none" spc="0" normalizeH="0" baseline="0" noProof="0" dirty="0">
                <a:ln>
                  <a:noFill/>
                </a:ln>
                <a:solidFill>
                  <a:srgbClr val="0033CC"/>
                </a:solidFill>
                <a:effectLst/>
                <a:uLnTx/>
                <a:uFillTx/>
                <a:latin typeface="Calibri"/>
              </a:rPr>
              <a:t>Oberstufe</a:t>
            </a:r>
          </a:p>
        </p:txBody>
      </p:sp>
      <p:sp>
        <p:nvSpPr>
          <p:cNvPr id="10" name="Rectangle 10"/>
          <p:cNvSpPr>
            <a:spLocks noChangeArrowheads="1"/>
          </p:cNvSpPr>
          <p:nvPr/>
        </p:nvSpPr>
        <p:spPr bwMode="auto">
          <a:xfrm>
            <a:off x="7452320" y="4221088"/>
            <a:ext cx="1368425" cy="1238250"/>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033CC"/>
                </a:solidFill>
                <a:effectLst/>
                <a:uLnTx/>
                <a:uFillTx/>
                <a:latin typeface="Calibri"/>
              </a:rPr>
              <a:t>Gymnasium</a:t>
            </a:r>
            <a:br>
              <a:rPr kumimoji="0" lang="de-DE" sz="2000" b="1" i="0" u="none" strike="noStrike" kern="0" cap="none" spc="0" normalizeH="0" baseline="0" noProof="0" dirty="0">
                <a:ln>
                  <a:noFill/>
                </a:ln>
                <a:solidFill>
                  <a:srgbClr val="0033CC"/>
                </a:solidFill>
                <a:effectLst/>
                <a:uLnTx/>
                <a:uFillTx/>
                <a:latin typeface="Calibri"/>
              </a:rPr>
            </a:br>
            <a:r>
              <a:rPr kumimoji="0" lang="de-DE" sz="2000" b="0" i="0" u="none" strike="noStrike" kern="0" cap="none" spc="0" normalizeH="0" baseline="0" noProof="0" dirty="0">
                <a:ln>
                  <a:noFill/>
                </a:ln>
                <a:solidFill>
                  <a:srgbClr val="0033CC"/>
                </a:solidFill>
                <a:effectLst/>
                <a:uLnTx/>
                <a:uFillTx/>
                <a:latin typeface="Calibri"/>
              </a:rPr>
              <a:t>Oberstufe</a:t>
            </a:r>
          </a:p>
        </p:txBody>
      </p:sp>
      <p:sp>
        <p:nvSpPr>
          <p:cNvPr id="11" name="Line 12"/>
          <p:cNvSpPr>
            <a:spLocks noChangeShapeType="1"/>
          </p:cNvSpPr>
          <p:nvPr/>
        </p:nvSpPr>
        <p:spPr bwMode="auto">
          <a:xfrm>
            <a:off x="3347864" y="3140968"/>
            <a:ext cx="359916" cy="1080194"/>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2" name="Line 14"/>
          <p:cNvSpPr>
            <a:spLocks noChangeShapeType="1"/>
          </p:cNvSpPr>
          <p:nvPr/>
        </p:nvSpPr>
        <p:spPr bwMode="auto">
          <a:xfrm flipH="1">
            <a:off x="6300192" y="2276872"/>
            <a:ext cx="792088" cy="361503"/>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3" name="Line 15"/>
          <p:cNvSpPr>
            <a:spLocks noChangeShapeType="1"/>
          </p:cNvSpPr>
          <p:nvPr/>
        </p:nvSpPr>
        <p:spPr bwMode="auto">
          <a:xfrm>
            <a:off x="7236296" y="2276872"/>
            <a:ext cx="760070" cy="353340"/>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4" name="Line 16"/>
          <p:cNvSpPr>
            <a:spLocks noChangeShapeType="1"/>
          </p:cNvSpPr>
          <p:nvPr/>
        </p:nvSpPr>
        <p:spPr bwMode="auto">
          <a:xfrm flipH="1">
            <a:off x="3851920" y="3212976"/>
            <a:ext cx="2448272" cy="923478"/>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5" name="Line 17"/>
          <p:cNvSpPr>
            <a:spLocks noChangeShapeType="1"/>
          </p:cNvSpPr>
          <p:nvPr/>
        </p:nvSpPr>
        <p:spPr bwMode="auto">
          <a:xfrm>
            <a:off x="6300192" y="3212976"/>
            <a:ext cx="395858" cy="939806"/>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6" name="Line 18"/>
          <p:cNvSpPr>
            <a:spLocks noChangeShapeType="1"/>
          </p:cNvSpPr>
          <p:nvPr/>
        </p:nvSpPr>
        <p:spPr bwMode="auto">
          <a:xfrm>
            <a:off x="7956376" y="3284984"/>
            <a:ext cx="251395" cy="939806"/>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7" name="Line 19"/>
          <p:cNvSpPr>
            <a:spLocks noChangeShapeType="1"/>
          </p:cNvSpPr>
          <p:nvPr/>
        </p:nvSpPr>
        <p:spPr bwMode="auto">
          <a:xfrm flipH="1">
            <a:off x="3779912" y="3284984"/>
            <a:ext cx="4176464" cy="923478"/>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8" name="Line 21"/>
          <p:cNvSpPr>
            <a:spLocks noChangeShapeType="1"/>
          </p:cNvSpPr>
          <p:nvPr/>
        </p:nvSpPr>
        <p:spPr bwMode="auto">
          <a:xfrm flipH="1">
            <a:off x="1907704" y="3284984"/>
            <a:ext cx="5760640" cy="923478"/>
          </a:xfrm>
          <a:prstGeom prst="line">
            <a:avLst/>
          </a:prstGeom>
          <a:noFill/>
          <a:ln w="50800" cap="rnd">
            <a:solidFill>
              <a:srgbClr val="F89108"/>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19" name="Line 22"/>
          <p:cNvSpPr>
            <a:spLocks noChangeShapeType="1"/>
          </p:cNvSpPr>
          <p:nvPr/>
        </p:nvSpPr>
        <p:spPr bwMode="auto">
          <a:xfrm flipH="1">
            <a:off x="1835696" y="3284984"/>
            <a:ext cx="4176464" cy="936178"/>
          </a:xfrm>
          <a:prstGeom prst="line">
            <a:avLst/>
          </a:prstGeom>
          <a:noFill/>
          <a:ln w="50800" cap="rnd">
            <a:solidFill>
              <a:srgbClr val="F7964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20" name="Rectangle 25"/>
          <p:cNvSpPr>
            <a:spLocks noChangeArrowheads="1"/>
          </p:cNvSpPr>
          <p:nvPr/>
        </p:nvSpPr>
        <p:spPr bwMode="auto">
          <a:xfrm>
            <a:off x="2699792" y="1700808"/>
            <a:ext cx="2253332" cy="1439863"/>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33CC"/>
                </a:solidFill>
                <a:effectLst/>
                <a:uLnTx/>
                <a:uFillTx/>
                <a:latin typeface="Calibri"/>
              </a:rPr>
              <a:t>NEUE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33CC"/>
                </a:solidFill>
                <a:effectLst/>
                <a:uLnTx/>
                <a:uFillTx/>
                <a:latin typeface="Calibri"/>
              </a:rPr>
              <a:t>MITTEL-</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33CC"/>
                </a:solidFill>
                <a:effectLst/>
                <a:uLnTx/>
                <a:uFillTx/>
                <a:latin typeface="Calibri"/>
              </a:rPr>
              <a:t>SCHULE</a:t>
            </a:r>
          </a:p>
        </p:txBody>
      </p:sp>
      <p:sp>
        <p:nvSpPr>
          <p:cNvPr id="21" name="Rectangle 26"/>
          <p:cNvSpPr>
            <a:spLocks noChangeArrowheads="1"/>
          </p:cNvSpPr>
          <p:nvPr/>
        </p:nvSpPr>
        <p:spPr bwMode="auto">
          <a:xfrm>
            <a:off x="1115616" y="1700808"/>
            <a:ext cx="1008063" cy="1439863"/>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033CC"/>
                </a:solidFill>
                <a:effectLst/>
                <a:uLnTx/>
                <a:uFillTx/>
                <a:latin typeface="Calibri"/>
              </a:rPr>
              <a:t>SPZ</a:t>
            </a:r>
          </a:p>
        </p:txBody>
      </p:sp>
      <p:sp>
        <p:nvSpPr>
          <p:cNvPr id="22" name="Line 27"/>
          <p:cNvSpPr>
            <a:spLocks noChangeShapeType="1"/>
          </p:cNvSpPr>
          <p:nvPr/>
        </p:nvSpPr>
        <p:spPr bwMode="auto">
          <a:xfrm>
            <a:off x="1475656" y="3212976"/>
            <a:ext cx="216695" cy="850336"/>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23" name="Line 29"/>
          <p:cNvSpPr>
            <a:spLocks noChangeShapeType="1"/>
          </p:cNvSpPr>
          <p:nvPr/>
        </p:nvSpPr>
        <p:spPr bwMode="auto">
          <a:xfrm>
            <a:off x="3491880" y="3212976"/>
            <a:ext cx="4392488" cy="936104"/>
          </a:xfrm>
          <a:prstGeom prst="line">
            <a:avLst/>
          </a:prstGeom>
          <a:noFill/>
          <a:ln w="50800" cap="rnd">
            <a:solidFill>
              <a:srgbClr val="F7964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24" name="Rectangle 31"/>
          <p:cNvSpPr>
            <a:spLocks noChangeArrowheads="1"/>
          </p:cNvSpPr>
          <p:nvPr/>
        </p:nvSpPr>
        <p:spPr bwMode="auto">
          <a:xfrm>
            <a:off x="1115616" y="5013176"/>
            <a:ext cx="1512168" cy="576064"/>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033CC"/>
                </a:solidFill>
                <a:effectLst/>
                <a:uLnTx/>
                <a:uFillTx/>
                <a:latin typeface="Calibri"/>
              </a:rPr>
              <a:t>Berufsschule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0033CC"/>
                </a:solidFill>
                <a:effectLst/>
                <a:uLnTx/>
                <a:uFillTx/>
                <a:latin typeface="Calibri"/>
              </a:rPr>
              <a:t>                    </a:t>
            </a:r>
            <a:r>
              <a:rPr kumimoji="0" lang="de-DE" sz="1000" b="1" i="0" u="none" strike="noStrike" kern="0" cap="none" spc="0" normalizeH="0" baseline="0" noProof="0" dirty="0">
                <a:ln>
                  <a:noFill/>
                </a:ln>
                <a:solidFill>
                  <a:srgbClr val="FF0000"/>
                </a:solidFill>
                <a:effectLst/>
                <a:uLnTx/>
                <a:uFillTx/>
                <a:latin typeface="Calibri"/>
              </a:rPr>
              <a:t>MATURA</a:t>
            </a:r>
          </a:p>
        </p:txBody>
      </p:sp>
      <p:sp>
        <p:nvSpPr>
          <p:cNvPr id="25" name="Line 32"/>
          <p:cNvSpPr>
            <a:spLocks noChangeShapeType="1"/>
          </p:cNvSpPr>
          <p:nvPr/>
        </p:nvSpPr>
        <p:spPr bwMode="auto">
          <a:xfrm>
            <a:off x="1835696" y="4653136"/>
            <a:ext cx="0" cy="340289"/>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26" name="Rectangle 37"/>
          <p:cNvSpPr>
            <a:spLocks noChangeArrowheads="1"/>
          </p:cNvSpPr>
          <p:nvPr/>
        </p:nvSpPr>
        <p:spPr bwMode="auto">
          <a:xfrm>
            <a:off x="4716016" y="4221088"/>
            <a:ext cx="719138" cy="1225550"/>
          </a:xfrm>
          <a:prstGeom prst="rect">
            <a:avLst/>
          </a:prstGeom>
          <a:solidFill>
            <a:srgbClr val="1F497D">
              <a:lumMod val="40000"/>
              <a:lumOff val="60000"/>
            </a:srgbClr>
          </a:solidFill>
          <a:ln w="9525">
            <a:solidFill>
              <a:sysClr val="windowText" lastClr="000000"/>
            </a:solidFill>
            <a:miter lim="800000"/>
            <a:headEnd/>
            <a:tailEnd/>
          </a:ln>
          <a:effectLst>
            <a:outerShdw blurRad="406400" dist="38100" dir="2700000" sx="109000" sy="109000" algn="tl" rotWithShape="0">
              <a:sysClr val="windowText" lastClr="000000">
                <a:lumMod val="50000"/>
                <a:lumOff val="50000"/>
                <a:alpha val="40000"/>
              </a:sys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de-DE" sz="2000" b="1" i="0" u="none" strike="noStrike" kern="0" cap="none" spc="0" normalizeH="0" baseline="0" noProof="0" dirty="0" smtClean="0">
              <a:ln>
                <a:noFill/>
              </a:ln>
              <a:solidFill>
                <a:srgbClr val="0033CC"/>
              </a:solidFill>
              <a:effectLst/>
              <a:uLnTx/>
              <a:uFillTx/>
              <a:latin typeface="Calibri"/>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2000" b="1" i="0" u="none" strike="noStrike" kern="0" cap="none" spc="0" normalizeH="0" baseline="0" noProof="0" dirty="0" smtClean="0">
                <a:ln>
                  <a:noFill/>
                </a:ln>
                <a:solidFill>
                  <a:srgbClr val="0033CC"/>
                </a:solidFill>
                <a:effectLst/>
                <a:uLnTx/>
                <a:uFillTx/>
                <a:latin typeface="Calibri"/>
              </a:rPr>
              <a:t>ORG</a:t>
            </a:r>
            <a:r>
              <a:rPr kumimoji="0" lang="de-DE" sz="2000" b="1" i="0" u="none" strike="noStrike" kern="0" cap="none" spc="0" normalizeH="0" baseline="0" noProof="0" dirty="0">
                <a:ln>
                  <a:noFill/>
                </a:ln>
                <a:solidFill>
                  <a:srgbClr val="0033CC"/>
                </a:solidFill>
                <a:effectLst/>
                <a:uLnTx/>
                <a:uFillTx/>
                <a:latin typeface="Calibri"/>
              </a:rPr>
              <a:t/>
            </a:r>
            <a:br>
              <a:rPr kumimoji="0" lang="de-DE" sz="2000" b="1" i="0" u="none" strike="noStrike" kern="0" cap="none" spc="0" normalizeH="0" baseline="0" noProof="0" dirty="0">
                <a:ln>
                  <a:noFill/>
                </a:ln>
                <a:solidFill>
                  <a:srgbClr val="0033CC"/>
                </a:solidFill>
                <a:effectLst/>
                <a:uLnTx/>
                <a:uFillTx/>
                <a:latin typeface="Calibri"/>
              </a:rPr>
            </a:br>
            <a:endParaRPr kumimoji="0" lang="de-DE" sz="2000" b="0" i="0" u="none" strike="noStrike" kern="0" cap="none" spc="0" normalizeH="0" baseline="0" noProof="0" dirty="0">
              <a:ln>
                <a:noFill/>
              </a:ln>
              <a:solidFill>
                <a:srgbClr val="0033CC"/>
              </a:solidFill>
              <a:effectLst/>
              <a:uLnTx/>
              <a:uFillTx/>
              <a:latin typeface="Calibri"/>
            </a:endParaRPr>
          </a:p>
        </p:txBody>
      </p:sp>
      <p:sp>
        <p:nvSpPr>
          <p:cNvPr id="27" name="Line 39"/>
          <p:cNvSpPr>
            <a:spLocks noChangeShapeType="1"/>
          </p:cNvSpPr>
          <p:nvPr/>
        </p:nvSpPr>
        <p:spPr bwMode="auto">
          <a:xfrm>
            <a:off x="3419872" y="3212976"/>
            <a:ext cx="1655539" cy="1011814"/>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28" name="Line 41"/>
          <p:cNvSpPr>
            <a:spLocks noChangeShapeType="1"/>
          </p:cNvSpPr>
          <p:nvPr/>
        </p:nvSpPr>
        <p:spPr bwMode="auto">
          <a:xfrm flipH="1">
            <a:off x="1619672" y="3140968"/>
            <a:ext cx="1728192" cy="995486"/>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29" name="Line 42"/>
          <p:cNvSpPr>
            <a:spLocks noChangeShapeType="1"/>
          </p:cNvSpPr>
          <p:nvPr/>
        </p:nvSpPr>
        <p:spPr bwMode="auto">
          <a:xfrm flipH="1">
            <a:off x="4932040" y="3356992"/>
            <a:ext cx="1080120" cy="867798"/>
          </a:xfrm>
          <a:prstGeom prst="line">
            <a:avLst/>
          </a:prstGeom>
          <a:noFill/>
          <a:ln w="50800" cap="rnd">
            <a:solidFill>
              <a:srgbClr val="F7964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30" name="Line 43"/>
          <p:cNvSpPr>
            <a:spLocks noChangeShapeType="1"/>
          </p:cNvSpPr>
          <p:nvPr/>
        </p:nvSpPr>
        <p:spPr bwMode="auto">
          <a:xfrm flipH="1">
            <a:off x="5076055" y="3284984"/>
            <a:ext cx="2664296" cy="923478"/>
          </a:xfrm>
          <a:prstGeom prst="line">
            <a:avLst/>
          </a:prstGeom>
          <a:noFill/>
          <a:ln w="50800" cap="rnd">
            <a:solidFill>
              <a:srgbClr val="F7964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31" name="Line 45"/>
          <p:cNvSpPr>
            <a:spLocks noChangeShapeType="1"/>
          </p:cNvSpPr>
          <p:nvPr/>
        </p:nvSpPr>
        <p:spPr bwMode="auto">
          <a:xfrm>
            <a:off x="5004048" y="2132856"/>
            <a:ext cx="591953" cy="0"/>
          </a:xfrm>
          <a:prstGeom prst="line">
            <a:avLst/>
          </a:prstGeom>
          <a:noFill/>
          <a:ln w="50800">
            <a:solidFill>
              <a:srgbClr val="4F81BD"/>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32" name="Line 46"/>
          <p:cNvSpPr>
            <a:spLocks noChangeShapeType="1"/>
          </p:cNvSpPr>
          <p:nvPr/>
        </p:nvSpPr>
        <p:spPr bwMode="auto">
          <a:xfrm flipH="1" flipV="1">
            <a:off x="5004048" y="1844824"/>
            <a:ext cx="576064" cy="0"/>
          </a:xfrm>
          <a:prstGeom prst="line">
            <a:avLst/>
          </a:prstGeom>
          <a:noFill/>
          <a:ln w="50800">
            <a:solidFill>
              <a:srgbClr val="4F81BD"/>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33" name="Line 48"/>
          <p:cNvSpPr>
            <a:spLocks noChangeShapeType="1"/>
          </p:cNvSpPr>
          <p:nvPr/>
        </p:nvSpPr>
        <p:spPr bwMode="auto">
          <a:xfrm>
            <a:off x="3347864" y="3140968"/>
            <a:ext cx="2843212" cy="995486"/>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34" name="Line 49"/>
          <p:cNvSpPr>
            <a:spLocks noChangeShapeType="1"/>
          </p:cNvSpPr>
          <p:nvPr/>
        </p:nvSpPr>
        <p:spPr bwMode="auto">
          <a:xfrm flipH="1" flipV="1">
            <a:off x="2123728" y="2636912"/>
            <a:ext cx="504826" cy="0"/>
          </a:xfrm>
          <a:prstGeom prst="line">
            <a:avLst/>
          </a:prstGeom>
          <a:noFill/>
          <a:ln w="50800">
            <a:solidFill>
              <a:srgbClr val="4F81BD"/>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35" name="Line 50"/>
          <p:cNvSpPr>
            <a:spLocks noChangeShapeType="1"/>
          </p:cNvSpPr>
          <p:nvPr/>
        </p:nvSpPr>
        <p:spPr bwMode="auto">
          <a:xfrm>
            <a:off x="2195736" y="2276872"/>
            <a:ext cx="445745" cy="0"/>
          </a:xfrm>
          <a:prstGeom prst="line">
            <a:avLst/>
          </a:prstGeom>
          <a:noFill/>
          <a:ln w="50800">
            <a:solidFill>
              <a:srgbClr val="4F81BD"/>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
        <p:nvSpPr>
          <p:cNvPr id="36" name="Line 51"/>
          <p:cNvSpPr>
            <a:spLocks noChangeShapeType="1"/>
          </p:cNvSpPr>
          <p:nvPr/>
        </p:nvSpPr>
        <p:spPr bwMode="auto">
          <a:xfrm>
            <a:off x="2627784" y="4581128"/>
            <a:ext cx="237490" cy="71834"/>
          </a:xfrm>
          <a:prstGeom prst="line">
            <a:avLst/>
          </a:prstGeom>
          <a:noFill/>
          <a:ln w="50800">
            <a:solidFill>
              <a:srgbClr val="7030A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33CC"/>
              </a:solidFill>
              <a:effectLst/>
              <a:uLnTx/>
              <a:uFillTx/>
              <a:latin typeface="Calibri"/>
            </a:endParaRPr>
          </a:p>
        </p:txBody>
      </p:sp>
    </p:spTree>
    <p:extLst>
      <p:ext uri="{BB962C8B-B14F-4D97-AF65-F5344CB8AC3E}">
        <p14:creationId xmlns:p14="http://schemas.microsoft.com/office/powerpoint/2010/main" val="6632409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467544" y="260648"/>
            <a:ext cx="7880060" cy="936104"/>
          </a:xfrm>
        </p:spPr>
        <p:txBody>
          <a:bodyPr/>
          <a:lstStyle/>
          <a:p>
            <a:pPr eaLnBrk="1" hangingPunct="1"/>
            <a:r>
              <a:rPr lang="de-DE" altLang="de-DE" sz="3600" b="1" dirty="0" smtClean="0">
                <a:solidFill>
                  <a:srgbClr val="0070C0"/>
                </a:solidFill>
                <a:latin typeface="Calibri" pitchFamily="34" charset="0"/>
              </a:rPr>
              <a:t>PRIVATGYMNASIUM URSULINEN</a:t>
            </a:r>
            <a:r>
              <a:rPr lang="de-DE" altLang="de-DE" sz="3600" dirty="0" smtClean="0">
                <a:solidFill>
                  <a:srgbClr val="0070C0"/>
                </a:solidFill>
              </a:rPr>
              <a:t/>
            </a:r>
            <a:br>
              <a:rPr lang="de-DE" altLang="de-DE" sz="3600" dirty="0" smtClean="0">
                <a:solidFill>
                  <a:srgbClr val="0070C0"/>
                </a:solidFill>
              </a:rPr>
            </a:br>
            <a:r>
              <a:rPr lang="de-DE" altLang="de-DE" sz="2000" dirty="0" smtClean="0">
                <a:solidFill>
                  <a:srgbClr val="0070C0"/>
                </a:solidFill>
              </a:rPr>
              <a:t>Katholische Privatschule (mit Öffentlichkeitsrecht)</a:t>
            </a:r>
            <a:br>
              <a:rPr lang="de-DE" altLang="de-DE" sz="2000" dirty="0" smtClean="0">
                <a:solidFill>
                  <a:srgbClr val="0070C0"/>
                </a:solidFill>
              </a:rPr>
            </a:br>
            <a:endParaRPr lang="de-DE" altLang="de-DE" sz="2400" dirty="0" smtClean="0">
              <a:solidFill>
                <a:srgbClr val="FF0000"/>
              </a:solidFill>
            </a:endParaRPr>
          </a:p>
        </p:txBody>
      </p:sp>
      <p:sp>
        <p:nvSpPr>
          <p:cNvPr id="64514" name="Rectangle 3"/>
          <p:cNvSpPr>
            <a:spLocks noGrp="1" noChangeArrowheads="1"/>
          </p:cNvSpPr>
          <p:nvPr>
            <p:ph type="body" idx="1"/>
          </p:nvPr>
        </p:nvSpPr>
        <p:spPr>
          <a:xfrm>
            <a:off x="395536" y="2276872"/>
            <a:ext cx="8229600" cy="3960440"/>
          </a:xfrm>
        </p:spPr>
        <p:txBody>
          <a:bodyPr/>
          <a:lstStyle/>
          <a:p>
            <a:pPr eaLnBrk="1" hangingPunct="1">
              <a:lnSpc>
                <a:spcPct val="80000"/>
              </a:lnSpc>
              <a:buFontTx/>
              <a:buNone/>
            </a:pPr>
            <a:endParaRPr lang="de-DE" altLang="de-DE" sz="1600" b="1" dirty="0" smtClean="0">
              <a:latin typeface="Calibri" pitchFamily="34" charset="0"/>
            </a:endParaRPr>
          </a:p>
          <a:p>
            <a:pPr eaLnBrk="1" hangingPunct="1">
              <a:lnSpc>
                <a:spcPct val="80000"/>
              </a:lnSpc>
              <a:buFontTx/>
              <a:buNone/>
            </a:pPr>
            <a:endParaRPr lang="de-DE" altLang="de-DE" sz="1600" b="1" dirty="0">
              <a:latin typeface="Calibri" pitchFamily="34" charset="0"/>
            </a:endParaRPr>
          </a:p>
          <a:p>
            <a:pPr eaLnBrk="1" hangingPunct="1">
              <a:lnSpc>
                <a:spcPct val="80000"/>
              </a:lnSpc>
              <a:buFontTx/>
              <a:buNone/>
            </a:pPr>
            <a:r>
              <a:rPr lang="de-DE" altLang="de-DE" sz="1600" b="1" dirty="0" smtClean="0">
                <a:latin typeface="Calibri" pitchFamily="34" charset="0"/>
              </a:rPr>
              <a:t>Sprachen:</a:t>
            </a:r>
            <a:endParaRPr lang="de-DE" altLang="de-DE" sz="1600" b="1" u="sng" dirty="0" smtClean="0">
              <a:latin typeface="Calibri" pitchFamily="34" charset="0"/>
            </a:endParaRPr>
          </a:p>
          <a:p>
            <a:pPr eaLnBrk="1" hangingPunct="1">
              <a:lnSpc>
                <a:spcPct val="80000"/>
              </a:lnSpc>
            </a:pPr>
            <a:r>
              <a:rPr lang="de-DE" altLang="de-DE" sz="1600" dirty="0" smtClean="0">
                <a:latin typeface="Calibri" pitchFamily="34" charset="0"/>
              </a:rPr>
              <a:t>Englisch ab 1. Klasse</a:t>
            </a:r>
          </a:p>
          <a:p>
            <a:pPr eaLnBrk="1" hangingPunct="1">
              <a:lnSpc>
                <a:spcPct val="80000"/>
              </a:lnSpc>
            </a:pPr>
            <a:r>
              <a:rPr lang="de-DE" altLang="de-DE" sz="1600" dirty="0" smtClean="0">
                <a:latin typeface="Calibri" pitchFamily="34" charset="0"/>
              </a:rPr>
              <a:t>Wahlmöglichkeit Latein oder Französisch in der 3. Klasse für beide Schwerpunkte</a:t>
            </a:r>
          </a:p>
          <a:p>
            <a:pPr eaLnBrk="1" hangingPunct="1">
              <a:lnSpc>
                <a:spcPct val="80000"/>
              </a:lnSpc>
            </a:pPr>
            <a:r>
              <a:rPr lang="de-DE" altLang="de-DE" sz="1600" dirty="0" smtClean="0">
                <a:latin typeface="Calibri" pitchFamily="34" charset="0"/>
              </a:rPr>
              <a:t>Freigegenstand Spanisch ab der 4. Klasse für beide Schwerpunkte</a:t>
            </a:r>
          </a:p>
          <a:p>
            <a:pPr eaLnBrk="1" hangingPunct="1">
              <a:lnSpc>
                <a:spcPct val="80000"/>
              </a:lnSpc>
            </a:pPr>
            <a:endParaRPr lang="de-DE" altLang="de-DE" sz="1600" dirty="0" smtClean="0">
              <a:latin typeface="Calibri" pitchFamily="34" charset="0"/>
            </a:endParaRPr>
          </a:p>
          <a:p>
            <a:pPr eaLnBrk="1" hangingPunct="1">
              <a:lnSpc>
                <a:spcPct val="80000"/>
              </a:lnSpc>
              <a:buFontTx/>
              <a:buNone/>
            </a:pPr>
            <a:r>
              <a:rPr lang="de-DE" altLang="de-DE" sz="1600" b="1" dirty="0" smtClean="0">
                <a:solidFill>
                  <a:srgbClr val="0000FF"/>
                </a:solidFill>
                <a:latin typeface="Calibri" pitchFamily="34" charset="0"/>
              </a:rPr>
              <a:t>1. Schwerpunkt ART:</a:t>
            </a:r>
          </a:p>
          <a:p>
            <a:pPr eaLnBrk="1" hangingPunct="1">
              <a:lnSpc>
                <a:spcPct val="80000"/>
              </a:lnSpc>
            </a:pPr>
            <a:r>
              <a:rPr lang="de-DE" altLang="de-DE" sz="1600" dirty="0" smtClean="0">
                <a:latin typeface="Calibri" pitchFamily="34" charset="0"/>
              </a:rPr>
              <a:t>ART-Bewegung: Freude an der Bewegung, Köperbeherrschung und Rhythmuserfahrung in der 1. Klasse  </a:t>
            </a:r>
          </a:p>
          <a:p>
            <a:pPr eaLnBrk="1" hangingPunct="1">
              <a:lnSpc>
                <a:spcPct val="80000"/>
              </a:lnSpc>
            </a:pPr>
            <a:r>
              <a:rPr lang="de-DE" altLang="de-DE" sz="1600" dirty="0" smtClean="0">
                <a:latin typeface="Calibri" pitchFamily="34" charset="0"/>
              </a:rPr>
              <a:t>Freigegenstand Darstellendes Spiel in der 2. Klasse</a:t>
            </a:r>
          </a:p>
          <a:p>
            <a:pPr eaLnBrk="1" hangingPunct="1">
              <a:lnSpc>
                <a:spcPct val="80000"/>
              </a:lnSpc>
            </a:pPr>
            <a:r>
              <a:rPr lang="de-DE" altLang="de-DE" sz="1600" dirty="0" smtClean="0">
                <a:latin typeface="Calibri" pitchFamily="34" charset="0"/>
              </a:rPr>
              <a:t>Kreativwoche in der 3. Klasse </a:t>
            </a:r>
          </a:p>
          <a:p>
            <a:pPr eaLnBrk="1" hangingPunct="1">
              <a:lnSpc>
                <a:spcPct val="80000"/>
              </a:lnSpc>
            </a:pPr>
            <a:r>
              <a:rPr lang="de-DE" altLang="de-DE" sz="1600" dirty="0" smtClean="0">
                <a:latin typeface="Calibri" pitchFamily="34" charset="0"/>
              </a:rPr>
              <a:t>ART-Deutsch: Rhetorik und Präsentationstechniken in der 4. Klasse</a:t>
            </a:r>
          </a:p>
          <a:p>
            <a:pPr marL="0" indent="0" eaLnBrk="1" hangingPunct="1">
              <a:lnSpc>
                <a:spcPct val="80000"/>
              </a:lnSpc>
              <a:buNone/>
            </a:pPr>
            <a:endParaRPr lang="de-DE" altLang="de-DE" sz="1600" dirty="0" smtClean="0">
              <a:latin typeface="Calibri" pitchFamily="34" charset="0"/>
            </a:endParaRPr>
          </a:p>
          <a:p>
            <a:pPr marL="0" indent="0" eaLnBrk="1" hangingPunct="1">
              <a:lnSpc>
                <a:spcPct val="80000"/>
              </a:lnSpc>
              <a:buNone/>
            </a:pPr>
            <a:endParaRPr lang="de-DE" altLang="de-DE" sz="1600" dirty="0">
              <a:latin typeface="Calibri" pitchFamily="34" charset="0"/>
            </a:endParaRPr>
          </a:p>
          <a:p>
            <a:pPr eaLnBrk="1" hangingPunct="1">
              <a:lnSpc>
                <a:spcPct val="80000"/>
              </a:lnSpc>
            </a:pPr>
            <a:endParaRPr lang="de-DE" altLang="de-DE" sz="1600" dirty="0" smtClean="0">
              <a:latin typeface="Calibri" pitchFamily="34" charset="0"/>
            </a:endParaRPr>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559953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868144" y="1340768"/>
            <a:ext cx="3168352" cy="781752"/>
          </a:xfrm>
          <a:prstGeom prst="rect">
            <a:avLst/>
          </a:prstGeom>
          <a:noFill/>
        </p:spPr>
        <p:txBody>
          <a:bodyPr wrap="square" rtlCol="0">
            <a:spAutoFit/>
          </a:bodyPr>
          <a:lstStyle/>
          <a:p>
            <a:pPr marL="342900" lvl="0" indent="-342900">
              <a:lnSpc>
                <a:spcPct val="80000"/>
              </a:lnSpc>
              <a:spcBef>
                <a:spcPct val="20000"/>
              </a:spcBef>
            </a:pPr>
            <a:r>
              <a:rPr lang="de-DE" altLang="de-DE" sz="1600" kern="0" dirty="0">
                <a:solidFill>
                  <a:srgbClr val="000000"/>
                </a:solidFill>
                <a:latin typeface="Calibri" pitchFamily="34" charset="0"/>
              </a:rPr>
              <a:t>Dir. Mag. Herlinde </a:t>
            </a:r>
            <a:r>
              <a:rPr lang="de-DE" altLang="de-DE" sz="1600" kern="0" dirty="0" err="1" smtClean="0">
                <a:solidFill>
                  <a:srgbClr val="000000"/>
                </a:solidFill>
                <a:latin typeface="Calibri" pitchFamily="34" charset="0"/>
              </a:rPr>
              <a:t>Aichner</a:t>
            </a:r>
            <a:endParaRPr lang="de-DE" altLang="de-DE" sz="1600" kern="0" dirty="0" smtClean="0">
              <a:solidFill>
                <a:srgbClr val="000000"/>
              </a:solidFill>
              <a:latin typeface="Calibri" pitchFamily="34" charset="0"/>
            </a:endParaRPr>
          </a:p>
          <a:p>
            <a:pPr marL="342900" lvl="0" indent="-342900">
              <a:lnSpc>
                <a:spcPct val="80000"/>
              </a:lnSpc>
              <a:spcBef>
                <a:spcPct val="20000"/>
              </a:spcBef>
            </a:pPr>
            <a:r>
              <a:rPr lang="de-DE" altLang="de-DE" sz="1600" kern="0" dirty="0" err="1" smtClean="0">
                <a:solidFill>
                  <a:srgbClr val="000000"/>
                </a:solidFill>
                <a:latin typeface="Calibri" pitchFamily="34" charset="0"/>
              </a:rPr>
              <a:t>Aignerstraße</a:t>
            </a:r>
            <a:r>
              <a:rPr lang="de-DE" altLang="de-DE" sz="1600" kern="0" dirty="0" smtClean="0">
                <a:solidFill>
                  <a:srgbClr val="000000"/>
                </a:solidFill>
                <a:latin typeface="Calibri" pitchFamily="34" charset="0"/>
              </a:rPr>
              <a:t> 135, 5061 Salzburg</a:t>
            </a:r>
          </a:p>
          <a:p>
            <a:pPr marL="342900" lvl="0" indent="-342900">
              <a:lnSpc>
                <a:spcPct val="80000"/>
              </a:lnSpc>
              <a:spcBef>
                <a:spcPct val="20000"/>
              </a:spcBef>
            </a:pPr>
            <a:r>
              <a:rPr lang="de-DE" altLang="de-DE" sz="1600" kern="0" dirty="0" smtClean="0">
                <a:solidFill>
                  <a:srgbClr val="000000"/>
                </a:solidFill>
                <a:latin typeface="Calibri" pitchFamily="34" charset="0"/>
              </a:rPr>
              <a:t>Tel.: 0662 - 623112</a:t>
            </a:r>
            <a:endParaRPr lang="de-DE" altLang="de-DE" sz="1600" kern="0" dirty="0">
              <a:solidFill>
                <a:srgbClr val="000000"/>
              </a:solidFill>
              <a:latin typeface="Calibri" pitchFamily="34" charset="0"/>
            </a:endParaRPr>
          </a:p>
        </p:txBody>
      </p:sp>
      <p:sp>
        <p:nvSpPr>
          <p:cNvPr id="5" name="Rechteck 4"/>
          <p:cNvSpPr/>
          <p:nvPr/>
        </p:nvSpPr>
        <p:spPr>
          <a:xfrm>
            <a:off x="6012160" y="5877272"/>
            <a:ext cx="2646040" cy="289310"/>
          </a:xfrm>
          <a:prstGeom prst="rect">
            <a:avLst/>
          </a:prstGeom>
        </p:spPr>
        <p:txBody>
          <a:bodyPr wrap="square">
            <a:spAutoFit/>
          </a:bodyPr>
          <a:lstStyle/>
          <a:p>
            <a:pPr lvl="0">
              <a:lnSpc>
                <a:spcPct val="80000"/>
              </a:lnSpc>
              <a:spcBef>
                <a:spcPct val="20000"/>
              </a:spcBef>
            </a:pPr>
            <a:r>
              <a:rPr lang="de-DE" altLang="de-DE" sz="1600" kern="0" dirty="0">
                <a:solidFill>
                  <a:srgbClr val="0000FF"/>
                </a:solidFill>
                <a:latin typeface="Calibri" pitchFamily="34" charset="0"/>
              </a:rPr>
              <a:t>www.ursulinen-salzburg.at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title"/>
          </p:nvPr>
        </p:nvSpPr>
        <p:spPr>
          <a:xfrm>
            <a:off x="395288" y="-963613"/>
            <a:ext cx="8229600" cy="647700"/>
          </a:xfrm>
        </p:spPr>
        <p:txBody>
          <a:bodyPr/>
          <a:lstStyle/>
          <a:p>
            <a:endParaRPr lang="de-DE" altLang="de-DE" smtClean="0"/>
          </a:p>
        </p:txBody>
      </p:sp>
      <p:sp>
        <p:nvSpPr>
          <p:cNvPr id="3" name="Inhaltsplatzhalter 2"/>
          <p:cNvSpPr>
            <a:spLocks noGrp="1"/>
          </p:cNvSpPr>
          <p:nvPr>
            <p:ph idx="1"/>
          </p:nvPr>
        </p:nvSpPr>
        <p:spPr>
          <a:xfrm>
            <a:off x="467544" y="2636912"/>
            <a:ext cx="8229600" cy="3528145"/>
          </a:xfrm>
        </p:spPr>
        <p:txBody>
          <a:bodyPr/>
          <a:lstStyle/>
          <a:p>
            <a:pPr eaLnBrk="1" hangingPunct="1">
              <a:lnSpc>
                <a:spcPct val="90000"/>
              </a:lnSpc>
              <a:buFontTx/>
              <a:buNone/>
            </a:pPr>
            <a:r>
              <a:rPr lang="de-DE" sz="1600" b="1" dirty="0" smtClean="0">
                <a:solidFill>
                  <a:srgbClr val="0000FF"/>
                </a:solidFill>
                <a:latin typeface="Calibri" pitchFamily="34" charset="0"/>
              </a:rPr>
              <a:t>2. Schwerpunkt Sprachen:</a:t>
            </a:r>
          </a:p>
          <a:p>
            <a:pPr eaLnBrk="1" hangingPunct="1">
              <a:lnSpc>
                <a:spcPct val="90000"/>
              </a:lnSpc>
            </a:pPr>
            <a:r>
              <a:rPr lang="de-DE" sz="1600" dirty="0" smtClean="0">
                <a:latin typeface="Calibri" pitchFamily="34" charset="0"/>
              </a:rPr>
              <a:t>Englisch als Arbeitssprache phasenweise ab der 2. Klasse</a:t>
            </a:r>
          </a:p>
          <a:p>
            <a:pPr eaLnBrk="1" hangingPunct="1">
              <a:lnSpc>
                <a:spcPct val="90000"/>
              </a:lnSpc>
            </a:pPr>
            <a:r>
              <a:rPr lang="de-DE" sz="1600" dirty="0" smtClean="0">
                <a:latin typeface="Calibri" pitchFamily="34" charset="0"/>
              </a:rPr>
              <a:t>„English in Action“ Intensivsprachwoche in der 3. Klasse </a:t>
            </a:r>
          </a:p>
          <a:p>
            <a:pPr eaLnBrk="1" hangingPunct="1">
              <a:lnSpc>
                <a:spcPct val="90000"/>
              </a:lnSpc>
            </a:pPr>
            <a:r>
              <a:rPr lang="de-DE" sz="1600" dirty="0" smtClean="0">
                <a:latin typeface="Calibri" pitchFamily="34" charset="0"/>
              </a:rPr>
              <a:t>„Latein plus“ oder „Französisch plus“ – eine zusätzliche Stunde Latein oder Französisch in der 4. Klasse    </a:t>
            </a:r>
          </a:p>
          <a:p>
            <a:pPr eaLnBrk="1" hangingPunct="1">
              <a:lnSpc>
                <a:spcPct val="90000"/>
              </a:lnSpc>
              <a:buFontTx/>
              <a:buNone/>
            </a:pPr>
            <a:r>
              <a:rPr lang="de-DE" sz="1600" dirty="0" smtClean="0">
                <a:latin typeface="Calibri" pitchFamily="34" charset="0"/>
              </a:rPr>
              <a:t> </a:t>
            </a:r>
          </a:p>
          <a:p>
            <a:pPr eaLnBrk="1" hangingPunct="1">
              <a:lnSpc>
                <a:spcPct val="90000"/>
              </a:lnSpc>
            </a:pPr>
            <a:r>
              <a:rPr lang="de-DE" sz="1600" b="1" dirty="0" smtClean="0">
                <a:solidFill>
                  <a:srgbClr val="0000FF"/>
                </a:solidFill>
                <a:latin typeface="Calibri" pitchFamily="34" charset="0"/>
              </a:rPr>
              <a:t>ART-ORG: (3. Schwerpunkt in der Oberstufe)</a:t>
            </a:r>
          </a:p>
          <a:p>
            <a:pPr marL="361950" indent="-361950" eaLnBrk="1" hangingPunct="1">
              <a:lnSpc>
                <a:spcPct val="90000"/>
              </a:lnSpc>
              <a:buFontTx/>
              <a:buNone/>
              <a:tabLst>
                <a:tab pos="361950" algn="l"/>
              </a:tabLst>
            </a:pPr>
            <a:r>
              <a:rPr lang="de-DE" sz="1600" b="1" dirty="0" smtClean="0">
                <a:latin typeface="Calibri" pitchFamily="34" charset="0"/>
              </a:rPr>
              <a:t>  	</a:t>
            </a:r>
            <a:r>
              <a:rPr lang="de-DE" sz="1600" dirty="0" smtClean="0">
                <a:latin typeface="Calibri" pitchFamily="34" charset="0"/>
              </a:rPr>
              <a:t>Oberstufenrealgymnasium mit Instrumentalmusik, 5.- 8.Klasse Musisch-kreativer Schwerpunkt</a:t>
            </a:r>
          </a:p>
          <a:p>
            <a:pPr eaLnBrk="1" hangingPunct="1">
              <a:lnSpc>
                <a:spcPct val="90000"/>
              </a:lnSpc>
              <a:buFontTx/>
              <a:buNone/>
            </a:pPr>
            <a:endParaRPr lang="de-DE" sz="1600" b="1" dirty="0" smtClean="0">
              <a:latin typeface="Calibri" pitchFamily="34" charset="0"/>
            </a:endParaRPr>
          </a:p>
          <a:p>
            <a:pPr eaLnBrk="1" hangingPunct="1">
              <a:lnSpc>
                <a:spcPct val="90000"/>
              </a:lnSpc>
              <a:buFontTx/>
              <a:buNone/>
            </a:pPr>
            <a:r>
              <a:rPr lang="de-DE" sz="1600" b="1" dirty="0" smtClean="0">
                <a:solidFill>
                  <a:srgbClr val="FF0000"/>
                </a:solidFill>
                <a:latin typeface="Calibri" pitchFamily="34" charset="0"/>
              </a:rPr>
              <a:t>Tagesbetreuung für die Unterstufe</a:t>
            </a:r>
            <a:endParaRPr lang="de-DE" sz="1600" dirty="0" smtClean="0">
              <a:solidFill>
                <a:srgbClr val="FF0000"/>
              </a:solidFill>
              <a:latin typeface="Calibri"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 y="1412776"/>
            <a:ext cx="8388424" cy="97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467544" y="188640"/>
            <a:ext cx="8281987"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de-DE" altLang="de-DE" sz="3600" b="1" dirty="0" smtClean="0">
                <a:solidFill>
                  <a:srgbClr val="0070C0"/>
                </a:solidFill>
              </a:rPr>
              <a:t>PRIVATGYMNASIUM URSULINEN</a:t>
            </a:r>
            <a:r>
              <a:rPr lang="de-DE" altLang="de-DE" sz="3600" dirty="0" smtClean="0">
                <a:solidFill>
                  <a:srgbClr val="0070C0"/>
                </a:solidFill>
              </a:rPr>
              <a:t/>
            </a:r>
            <a:br>
              <a:rPr lang="de-DE" altLang="de-DE" sz="3600" dirty="0" smtClean="0">
                <a:solidFill>
                  <a:srgbClr val="0070C0"/>
                </a:solidFill>
              </a:rPr>
            </a:br>
            <a:r>
              <a:rPr lang="de-DE" altLang="de-DE" sz="2000" dirty="0" smtClean="0">
                <a:solidFill>
                  <a:srgbClr val="0070C0"/>
                </a:solidFill>
              </a:rPr>
              <a:t>Katholische Privatschule (mit Öffentlichkeitsrecht)</a:t>
            </a:r>
            <a:br>
              <a:rPr lang="de-DE" altLang="de-DE" sz="2000" dirty="0" smtClean="0">
                <a:solidFill>
                  <a:srgbClr val="0070C0"/>
                </a:solidFill>
              </a:rPr>
            </a:br>
            <a:endParaRPr lang="de-DE" altLang="de-DE" sz="2400" dirty="0" smtClean="0">
              <a:solidFill>
                <a:srgbClr val="FF0000"/>
              </a:solidFill>
            </a:endParaRPr>
          </a:p>
        </p:txBody>
      </p:sp>
      <p:sp>
        <p:nvSpPr>
          <p:cNvPr id="7" name="Rechteck 6"/>
          <p:cNvSpPr/>
          <p:nvPr/>
        </p:nvSpPr>
        <p:spPr>
          <a:xfrm>
            <a:off x="6012160" y="5877272"/>
            <a:ext cx="2646040" cy="289310"/>
          </a:xfrm>
          <a:prstGeom prst="rect">
            <a:avLst/>
          </a:prstGeom>
        </p:spPr>
        <p:txBody>
          <a:bodyPr wrap="square">
            <a:spAutoFit/>
          </a:bodyPr>
          <a:lstStyle/>
          <a:p>
            <a:pPr lvl="0">
              <a:lnSpc>
                <a:spcPct val="80000"/>
              </a:lnSpc>
              <a:spcBef>
                <a:spcPct val="20000"/>
              </a:spcBef>
            </a:pPr>
            <a:r>
              <a:rPr lang="de-DE" altLang="de-DE" sz="1600" kern="0" dirty="0">
                <a:solidFill>
                  <a:srgbClr val="0000FF"/>
                </a:solidFill>
                <a:latin typeface="Calibri" pitchFamily="34" charset="0"/>
              </a:rPr>
              <a:t>www.ursulinen-salzburg.at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057336" y="332656"/>
            <a:ext cx="7010400" cy="1438870"/>
          </a:xfrm>
          <a:solidFill>
            <a:schemeClr val="accent2">
              <a:lumMod val="20000"/>
              <a:lumOff val="80000"/>
            </a:schemeClr>
          </a:solidFill>
          <a:effectLst>
            <a:outerShdw blurRad="635000" dist="50800" dir="5400000" algn="ctr" rotWithShape="0">
              <a:schemeClr val="tx1">
                <a:alpha val="56000"/>
              </a:schemeClr>
            </a:outerShdw>
          </a:effectLst>
        </p:spPr>
        <p:txBody>
          <a:bodyPr/>
          <a:lstStyle/>
          <a:p>
            <a:pPr eaLnBrk="1" hangingPunct="1"/>
            <a:r>
              <a:rPr lang="de-AT" altLang="de-DE" sz="3800" b="1" dirty="0" smtClean="0">
                <a:solidFill>
                  <a:srgbClr val="0070C0"/>
                </a:solidFill>
                <a:latin typeface="Calibri" pitchFamily="34" charset="0"/>
              </a:rPr>
              <a:t>Werkschulheim Felbertal</a:t>
            </a:r>
            <a:r>
              <a:rPr lang="de-AT" altLang="de-DE" sz="3800" dirty="0" smtClean="0">
                <a:solidFill>
                  <a:srgbClr val="0070C0"/>
                </a:solidFill>
                <a:latin typeface="Calibri" pitchFamily="34" charset="0"/>
              </a:rPr>
              <a:t/>
            </a:r>
            <a:br>
              <a:rPr lang="de-AT" altLang="de-DE" sz="3800" dirty="0" smtClean="0">
                <a:solidFill>
                  <a:srgbClr val="0070C0"/>
                </a:solidFill>
                <a:latin typeface="Calibri" pitchFamily="34" charset="0"/>
              </a:rPr>
            </a:br>
            <a:r>
              <a:rPr lang="de-AT" altLang="de-DE" sz="3200" dirty="0" smtClean="0">
                <a:solidFill>
                  <a:srgbClr val="0070C0"/>
                </a:solidFill>
                <a:latin typeface="Calibri" pitchFamily="34" charset="0"/>
              </a:rPr>
              <a:t>Private Höhere Internatsschule</a:t>
            </a:r>
            <a:br>
              <a:rPr lang="de-AT" altLang="de-DE" sz="3200" dirty="0" smtClean="0">
                <a:solidFill>
                  <a:srgbClr val="0070C0"/>
                </a:solidFill>
                <a:latin typeface="Calibri" pitchFamily="34" charset="0"/>
              </a:rPr>
            </a:br>
            <a:r>
              <a:rPr lang="de-AT" altLang="de-DE" sz="1800" dirty="0" smtClean="0">
                <a:solidFill>
                  <a:srgbClr val="0070C0"/>
                </a:solidFill>
                <a:latin typeface="Calibri" pitchFamily="34" charset="0"/>
              </a:rPr>
              <a:t>5323 </a:t>
            </a:r>
            <a:r>
              <a:rPr lang="de-AT" altLang="de-DE" sz="1800" dirty="0" err="1" smtClean="0">
                <a:solidFill>
                  <a:srgbClr val="0070C0"/>
                </a:solidFill>
                <a:latin typeface="Calibri" pitchFamily="34" charset="0"/>
              </a:rPr>
              <a:t>Ebenau</a:t>
            </a:r>
            <a:r>
              <a:rPr lang="de-AT" altLang="de-DE" sz="1800" dirty="0" smtClean="0">
                <a:solidFill>
                  <a:srgbClr val="0070C0"/>
                </a:solidFill>
                <a:latin typeface="Calibri" pitchFamily="34" charset="0"/>
              </a:rPr>
              <a:t> bei Salzburg | Mag. Heinz </a:t>
            </a:r>
            <a:r>
              <a:rPr lang="de-AT" altLang="de-DE" sz="1800" dirty="0" err="1" smtClean="0">
                <a:solidFill>
                  <a:srgbClr val="0070C0"/>
                </a:solidFill>
                <a:latin typeface="Calibri" pitchFamily="34" charset="0"/>
              </a:rPr>
              <a:t>Edenhofner</a:t>
            </a:r>
            <a:endParaRPr lang="de-DE" altLang="de-DE" sz="1800" dirty="0" smtClean="0">
              <a:solidFill>
                <a:srgbClr val="0070C0"/>
              </a:solidFill>
              <a:latin typeface="Calibri" pitchFamily="34" charset="0"/>
            </a:endParaRPr>
          </a:p>
        </p:txBody>
      </p:sp>
      <p:sp>
        <p:nvSpPr>
          <p:cNvPr id="67586" name="Rectangle 3"/>
          <p:cNvSpPr>
            <a:spLocks noGrp="1" noChangeArrowheads="1"/>
          </p:cNvSpPr>
          <p:nvPr>
            <p:ph type="body" idx="1"/>
          </p:nvPr>
        </p:nvSpPr>
        <p:spPr>
          <a:xfrm>
            <a:off x="683568" y="2204864"/>
            <a:ext cx="7704856" cy="3960440"/>
          </a:xfrm>
        </p:spPr>
        <p:txBody>
          <a:bodyPr/>
          <a:lstStyle/>
          <a:p>
            <a:pPr marL="0" indent="0" eaLnBrk="1" hangingPunct="1">
              <a:buNone/>
            </a:pPr>
            <a:r>
              <a:rPr lang="de-AT" altLang="de-DE" sz="2000" b="1" dirty="0" smtClean="0">
                <a:solidFill>
                  <a:srgbClr val="0000FF"/>
                </a:solidFill>
                <a:latin typeface="Calibri" pitchFamily="34" charset="0"/>
              </a:rPr>
              <a:t>Gymnasium</a:t>
            </a:r>
            <a:r>
              <a:rPr lang="de-AT" altLang="de-DE" sz="2000" dirty="0" smtClean="0">
                <a:solidFill>
                  <a:srgbClr val="0000FF"/>
                </a:solidFill>
                <a:latin typeface="Calibri" pitchFamily="34" charset="0"/>
              </a:rPr>
              <a:t>:</a:t>
            </a:r>
            <a:r>
              <a:rPr lang="de-AT" altLang="de-DE" sz="2000" dirty="0" smtClean="0">
                <a:latin typeface="Calibri" pitchFamily="34" charset="0"/>
              </a:rPr>
              <a:t> (</a:t>
            </a:r>
            <a:r>
              <a:rPr lang="de-DE" altLang="de-DE" sz="2000" dirty="0" smtClean="0">
                <a:latin typeface="Calibri" pitchFamily="34" charset="0"/>
              </a:rPr>
              <a:t>Langform: 9 Jahre)</a:t>
            </a:r>
            <a:endParaRPr lang="de-AT" altLang="de-DE" sz="2000" dirty="0" smtClean="0">
              <a:latin typeface="Calibri" pitchFamily="34" charset="0"/>
            </a:endParaRPr>
          </a:p>
          <a:p>
            <a:pPr eaLnBrk="1" hangingPunct="1">
              <a:buClr>
                <a:srgbClr val="0000FF"/>
              </a:buClr>
              <a:buFont typeface="Wingdings" pitchFamily="2" charset="2"/>
              <a:buChar char="§"/>
            </a:pPr>
            <a:r>
              <a:rPr lang="de-AT" altLang="de-DE" sz="2000" dirty="0">
                <a:latin typeface="Calibri" pitchFamily="34" charset="0"/>
              </a:rPr>
              <a:t> </a:t>
            </a:r>
            <a:r>
              <a:rPr lang="de-AT" altLang="de-DE" sz="2000" b="1" dirty="0" smtClean="0">
                <a:latin typeface="Calibri" pitchFamily="34" charset="0"/>
              </a:rPr>
              <a:t>Sprachen: </a:t>
            </a:r>
            <a:r>
              <a:rPr lang="de-AT" altLang="de-DE" sz="2000" dirty="0" smtClean="0">
                <a:latin typeface="Calibri" pitchFamily="34" charset="0"/>
              </a:rPr>
              <a:t>Englisch ab 1. </a:t>
            </a:r>
            <a:r>
              <a:rPr lang="de-AT" altLang="de-DE" sz="2000" dirty="0" err="1" smtClean="0">
                <a:latin typeface="Calibri" pitchFamily="34" charset="0"/>
              </a:rPr>
              <a:t>Kl</a:t>
            </a:r>
            <a:r>
              <a:rPr lang="de-AT" altLang="de-DE" sz="2000" dirty="0" smtClean="0">
                <a:latin typeface="Calibri" pitchFamily="34" charset="0"/>
              </a:rPr>
              <a:t>, Latein ist in der 3. und 4. Klasse verpflichtend</a:t>
            </a:r>
          </a:p>
          <a:p>
            <a:pPr eaLnBrk="1" hangingPunct="1">
              <a:buClr>
                <a:srgbClr val="0000FF"/>
              </a:buClr>
              <a:buFont typeface="Wingdings" pitchFamily="2" charset="2"/>
              <a:buChar char="§"/>
            </a:pPr>
            <a:r>
              <a:rPr lang="de-AT" altLang="de-DE" sz="2000" dirty="0" smtClean="0">
                <a:latin typeface="Calibri" pitchFamily="34" charset="0"/>
              </a:rPr>
              <a:t>Alternativer Pflichtgegenstand in der Oberstufe</a:t>
            </a:r>
          </a:p>
          <a:p>
            <a:pPr eaLnBrk="1" hangingPunct="1">
              <a:buClr>
                <a:srgbClr val="0000FF"/>
              </a:buClr>
              <a:buFont typeface="Wingdings" pitchFamily="2" charset="2"/>
              <a:buChar char="§"/>
            </a:pPr>
            <a:r>
              <a:rPr lang="de-AT" altLang="de-DE" sz="2000" dirty="0" smtClean="0">
                <a:latin typeface="Calibri" pitchFamily="34" charset="0"/>
              </a:rPr>
              <a:t>Einstieg auch ab der Oberstufe möglich</a:t>
            </a:r>
          </a:p>
          <a:p>
            <a:pPr marL="0" indent="0" eaLnBrk="1" hangingPunct="1">
              <a:buNone/>
            </a:pPr>
            <a:r>
              <a:rPr lang="de-AT" altLang="de-DE" sz="2000" b="1" dirty="0" smtClean="0">
                <a:solidFill>
                  <a:srgbClr val="0000FF"/>
                </a:solidFill>
                <a:latin typeface="Calibri" pitchFamily="34" charset="0"/>
              </a:rPr>
              <a:t>Handwerk</a:t>
            </a:r>
            <a:r>
              <a:rPr lang="de-AT" altLang="de-DE" sz="2000" dirty="0" smtClean="0">
                <a:solidFill>
                  <a:srgbClr val="F6910A"/>
                </a:solidFill>
                <a:latin typeface="Calibri" pitchFamily="34" charset="0"/>
              </a:rPr>
              <a:t> </a:t>
            </a:r>
            <a:r>
              <a:rPr lang="de-AT" altLang="de-DE" sz="2000" dirty="0" smtClean="0">
                <a:latin typeface="Calibri" pitchFamily="34" charset="0"/>
              </a:rPr>
              <a:t>in der Oberstufe: Auswahl zwischen Maschinenbautechnik, Mechatronik und Tischlereitechnik</a:t>
            </a:r>
          </a:p>
          <a:p>
            <a:pPr eaLnBrk="1" hangingPunct="1">
              <a:buClr>
                <a:srgbClr val="0000FF"/>
              </a:buClr>
              <a:buFont typeface="Wingdings" pitchFamily="2" charset="2"/>
              <a:buChar char="§"/>
            </a:pPr>
            <a:r>
              <a:rPr lang="de-AT" altLang="de-DE" sz="2000" dirty="0" smtClean="0">
                <a:latin typeface="Calibri" pitchFamily="34" charset="0"/>
              </a:rPr>
              <a:t>Pflichtpraktikum und anerkannter Gesellenbrief</a:t>
            </a:r>
          </a:p>
          <a:p>
            <a:pPr marL="0" indent="0" eaLnBrk="1" hangingPunct="1">
              <a:buNone/>
            </a:pPr>
            <a:r>
              <a:rPr lang="de-AT" altLang="de-DE" sz="2000" dirty="0" smtClean="0">
                <a:latin typeface="Calibri" pitchFamily="34" charset="0"/>
              </a:rPr>
              <a:t>Internat</a:t>
            </a:r>
            <a:r>
              <a:rPr lang="de-AT" altLang="de-DE" sz="2000" b="1" dirty="0" smtClean="0">
                <a:latin typeface="Calibri" pitchFamily="34" charset="0"/>
              </a:rPr>
              <a:t> </a:t>
            </a:r>
            <a:r>
              <a:rPr lang="de-AT" altLang="de-DE" sz="2000" dirty="0" smtClean="0">
                <a:latin typeface="Calibri" pitchFamily="34" charset="0"/>
              </a:rPr>
              <a:t>(Halbinternat bis 17 Uhr, aber nur für Gemeinden die an </a:t>
            </a:r>
            <a:r>
              <a:rPr lang="de-AT" altLang="de-DE" sz="2000" dirty="0" err="1" smtClean="0">
                <a:latin typeface="Calibri" pitchFamily="34" charset="0"/>
              </a:rPr>
              <a:t>Ebenau</a:t>
            </a:r>
            <a:r>
              <a:rPr lang="de-AT" altLang="de-DE" sz="2000" dirty="0" smtClean="0">
                <a:latin typeface="Calibri" pitchFamily="34" charset="0"/>
              </a:rPr>
              <a:t> angrenzen)</a:t>
            </a:r>
          </a:p>
          <a:p>
            <a:pPr eaLnBrk="1" hangingPunct="1">
              <a:buFontTx/>
              <a:buNone/>
            </a:pPr>
            <a:r>
              <a:rPr lang="de-DE" altLang="de-DE" sz="2000" b="1" dirty="0" smtClean="0">
                <a:latin typeface="Calibri" pitchFamily="34" charset="0"/>
              </a:rPr>
              <a:t> </a:t>
            </a:r>
            <a:r>
              <a:rPr lang="de-DE" altLang="de-DE" sz="2000" b="1" dirty="0" smtClean="0">
                <a:solidFill>
                  <a:srgbClr val="FF0000"/>
                </a:solidFill>
                <a:latin typeface="Calibri" pitchFamily="34" charset="0"/>
              </a:rPr>
              <a:t>Auch für Mädchen</a:t>
            </a:r>
            <a:endParaRPr lang="de-AT" altLang="de-DE" sz="2000" b="1" dirty="0" smtClean="0">
              <a:solidFill>
                <a:srgbClr val="FF0000"/>
              </a:solidFill>
              <a:latin typeface="Calibri" pitchFamily="34" charset="0"/>
            </a:endParaRPr>
          </a:p>
          <a:p>
            <a:pPr eaLnBrk="1" hangingPunct="1"/>
            <a:endParaRPr lang="de-DE" altLang="de-DE" sz="2600" dirty="0" smtClean="0">
              <a:solidFill>
                <a:srgbClr val="FF0000"/>
              </a:solidFill>
            </a:endParaRPr>
          </a:p>
        </p:txBody>
      </p:sp>
      <p:sp>
        <p:nvSpPr>
          <p:cNvPr id="67587" name="Rectangle 4"/>
          <p:cNvSpPr>
            <a:spLocks noChangeArrowheads="1"/>
          </p:cNvSpPr>
          <p:nvPr/>
        </p:nvSpPr>
        <p:spPr bwMode="auto">
          <a:xfrm>
            <a:off x="611188" y="2565400"/>
            <a:ext cx="8229600" cy="3960813"/>
          </a:xfrm>
          <a:prstGeom prst="rect">
            <a:avLst/>
          </a:prstGeom>
          <a:noFill/>
          <a:ln w="9525">
            <a:noFill/>
            <a:miter lim="800000"/>
            <a:headEnd/>
            <a:tailEnd/>
          </a:ln>
        </p:spPr>
        <p:txBody>
          <a:bodyPr/>
          <a:lstStyle/>
          <a:p>
            <a:pPr marL="742950" lvl="1" indent="-285750">
              <a:spcBef>
                <a:spcPct val="20000"/>
              </a:spcBef>
              <a:buFontTx/>
              <a:buChar char="–"/>
            </a:pPr>
            <a:endParaRPr lang="de-AT" altLang="de-DE" sz="2800" b="1">
              <a:latin typeface="Arial" charset="0"/>
            </a:endParaRPr>
          </a:p>
        </p:txBody>
      </p:sp>
      <p:cxnSp>
        <p:nvCxnSpPr>
          <p:cNvPr id="5" name="Gerade Verbindung 4"/>
          <p:cNvCxnSpPr/>
          <p:nvPr/>
        </p:nvCxnSpPr>
        <p:spPr>
          <a:xfrm>
            <a:off x="618256" y="1988840"/>
            <a:ext cx="7920880" cy="0"/>
          </a:xfrm>
          <a:prstGeom prst="line">
            <a:avLst/>
          </a:prstGeom>
          <a:ln w="41275"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smtClean="0">
                <a:solidFill>
                  <a:srgbClr val="0000FF"/>
                </a:solidFill>
                <a:latin typeface="Calibri" pitchFamily="34" charset="0"/>
                <a:ea typeface="Arial Unicode MS" pitchFamily="34" charset="-128"/>
                <a:cs typeface="Arial Unicode MS" pitchFamily="34" charset="-128"/>
              </a:rPr>
              <a:t>Realgymnasium</a:t>
            </a:r>
            <a:endParaRPr lang="de-AT" sz="2800" b="1" dirty="0">
              <a:solidFill>
                <a:srgbClr val="0000FF"/>
              </a:solidFill>
              <a:latin typeface="Calibri" pitchFamily="34" charset="0"/>
              <a:ea typeface="Arial Unicode MS" pitchFamily="34" charset="-128"/>
              <a:cs typeface="Arial Unicode MS" pitchFamily="34" charset="-12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7768655"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22743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Font typeface="Wingdings" pitchFamily="2" charset="2"/>
              <a:buChar char="Ø"/>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a:latin typeface="Calibri" pitchFamily="34" charset="0"/>
              </a:rPr>
              <a:t>Bundesrealgymnasium Akademiestraße</a:t>
            </a: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a:latin typeface="Calibri" pitchFamily="34" charset="0"/>
              </a:rPr>
              <a:t>Christian Doppler Realgymnasium</a:t>
            </a: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err="1">
                <a:latin typeface="Calibri" pitchFamily="34" charset="0"/>
              </a:rPr>
              <a:t>Wirtschaftskundliches</a:t>
            </a:r>
            <a:r>
              <a:rPr lang="de-AT" sz="2400" dirty="0">
                <a:latin typeface="Calibri" pitchFamily="34" charset="0"/>
              </a:rPr>
              <a:t> Realgymnasium</a:t>
            </a: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a:latin typeface="Calibri" pitchFamily="34" charset="0"/>
              </a:rPr>
              <a:t>Sport- und Musik- Realgymnasium</a:t>
            </a: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smtClean="0">
                <a:solidFill>
                  <a:srgbClr val="0000FF"/>
                </a:solidFill>
                <a:latin typeface="Calibri" pitchFamily="34" charset="0"/>
                <a:ea typeface="Arial Unicode MS" pitchFamily="34" charset="-128"/>
                <a:cs typeface="Arial Unicode MS" pitchFamily="34" charset="-128"/>
              </a:rPr>
              <a:t>Realgymnasien </a:t>
            </a:r>
            <a:endParaRPr lang="de-AT"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874579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07504" y="188640"/>
            <a:ext cx="9036496" cy="1008112"/>
          </a:xfrm>
        </p:spPr>
        <p:txBody>
          <a:bodyPr/>
          <a:lstStyle/>
          <a:p>
            <a:pPr eaLnBrk="1" hangingPunct="1">
              <a:defRPr/>
            </a:pPr>
            <a:r>
              <a:rPr lang="de-DE" sz="3600" dirty="0" smtClean="0">
                <a:solidFill>
                  <a:srgbClr val="0070C0"/>
                </a:solidFill>
                <a:effectLst>
                  <a:outerShdw blurRad="38100" dist="38100" dir="2700000" algn="tl">
                    <a:srgbClr val="000000"/>
                  </a:outerShdw>
                </a:effectLst>
                <a:latin typeface="Calibri" pitchFamily="34" charset="0"/>
              </a:rPr>
              <a:t>Bundesrealgymnasium Akademiestraße</a:t>
            </a:r>
          </a:p>
        </p:txBody>
      </p:sp>
      <p:sp>
        <p:nvSpPr>
          <p:cNvPr id="72706" name="Text Box 3"/>
          <p:cNvSpPr txBox="1">
            <a:spLocks noChangeArrowheads="1"/>
          </p:cNvSpPr>
          <p:nvPr/>
        </p:nvSpPr>
        <p:spPr bwMode="auto">
          <a:xfrm>
            <a:off x="611560" y="2348880"/>
            <a:ext cx="8280920" cy="4545221"/>
          </a:xfrm>
          <a:prstGeom prst="rect">
            <a:avLst/>
          </a:prstGeom>
          <a:noFill/>
          <a:ln w="9525">
            <a:noFill/>
            <a:miter lim="800000"/>
            <a:headEnd/>
            <a:tailEnd/>
          </a:ln>
        </p:spPr>
        <p:txBody>
          <a:bodyPr wrap="square">
            <a:spAutoFit/>
          </a:bodyPr>
          <a:lstStyle/>
          <a:p>
            <a:r>
              <a:rPr lang="de-AT" altLang="de-DE" sz="2000" dirty="0" smtClean="0">
                <a:latin typeface="Calibri" pitchFamily="34" charset="0"/>
              </a:rPr>
              <a:t>1 Realklasse </a:t>
            </a:r>
            <a:r>
              <a:rPr lang="de-AT" altLang="de-DE" sz="2000" dirty="0">
                <a:latin typeface="Calibri" pitchFamily="34" charset="0"/>
              </a:rPr>
              <a:t>und  </a:t>
            </a:r>
            <a:r>
              <a:rPr lang="de-AT" altLang="de-DE" sz="2000" dirty="0" smtClean="0">
                <a:latin typeface="Calibri" pitchFamily="34" charset="0"/>
              </a:rPr>
              <a:t>2 </a:t>
            </a:r>
            <a:r>
              <a:rPr lang="de-AT" altLang="de-DE" sz="2000" dirty="0">
                <a:latin typeface="Calibri" pitchFamily="34" charset="0"/>
              </a:rPr>
              <a:t>Schwerpunkte in der Unterstufe:</a:t>
            </a:r>
          </a:p>
          <a:p>
            <a:r>
              <a:rPr lang="de-AT" altLang="de-DE" sz="2000" dirty="0" smtClean="0">
                <a:latin typeface="Calibri" pitchFamily="34" charset="0"/>
              </a:rPr>
              <a:t> </a:t>
            </a:r>
          </a:p>
          <a:p>
            <a:r>
              <a:rPr lang="de-AT" altLang="de-DE" sz="2000" dirty="0" smtClean="0">
                <a:latin typeface="Calibri" pitchFamily="34" charset="0"/>
              </a:rPr>
              <a:t>Sprachen:  </a:t>
            </a:r>
            <a:r>
              <a:rPr lang="de-DE" altLang="de-DE" sz="2000" dirty="0" smtClean="0">
                <a:latin typeface="Calibri" pitchFamily="34" charset="0"/>
              </a:rPr>
              <a:t>Englisch </a:t>
            </a:r>
            <a:r>
              <a:rPr lang="de-DE" altLang="de-DE" sz="2000" dirty="0">
                <a:latin typeface="Calibri" pitchFamily="34" charset="0"/>
              </a:rPr>
              <a:t>ab der 1. Klasse, ab 5. Klasse </a:t>
            </a:r>
            <a:r>
              <a:rPr lang="de-DE" altLang="de-DE" sz="2000" dirty="0" smtClean="0">
                <a:latin typeface="Calibri" pitchFamily="34" charset="0"/>
              </a:rPr>
              <a:t>Französisch</a:t>
            </a:r>
            <a:r>
              <a:rPr lang="de-DE" altLang="de-DE" sz="2000" dirty="0">
                <a:latin typeface="Calibri" pitchFamily="34" charset="0"/>
              </a:rPr>
              <a:t>, Latein oder Spanisch</a:t>
            </a:r>
          </a:p>
          <a:p>
            <a:pPr marL="342900" indent="-342900">
              <a:buFont typeface="Arial" charset="0"/>
              <a:buChar char="•"/>
            </a:pPr>
            <a:endParaRPr lang="de-AT" altLang="de-DE" sz="2000" dirty="0">
              <a:latin typeface="Calibri" pitchFamily="34" charset="0"/>
            </a:endParaRPr>
          </a:p>
          <a:p>
            <a:r>
              <a:rPr lang="de-AT" altLang="de-DE" sz="2000" b="1" dirty="0" smtClean="0">
                <a:solidFill>
                  <a:srgbClr val="0000FF"/>
                </a:solidFill>
                <a:latin typeface="Calibri" pitchFamily="34" charset="0"/>
              </a:rPr>
              <a:t>Informatik</a:t>
            </a:r>
            <a:r>
              <a:rPr lang="de-AT" altLang="de-DE" sz="2000" dirty="0" smtClean="0">
                <a:solidFill>
                  <a:srgbClr val="0000FF"/>
                </a:solidFill>
                <a:latin typeface="Calibri" pitchFamily="34" charset="0"/>
              </a:rPr>
              <a:t> </a:t>
            </a:r>
            <a:r>
              <a:rPr lang="de-AT" altLang="de-DE" sz="2000" dirty="0" smtClean="0">
                <a:latin typeface="Calibri" pitchFamily="34" charset="0"/>
              </a:rPr>
              <a:t>als </a:t>
            </a:r>
            <a:r>
              <a:rPr lang="de-AT" altLang="de-DE" sz="2000" dirty="0">
                <a:latin typeface="Calibri" pitchFamily="34" charset="0"/>
              </a:rPr>
              <a:t>eigenes F</a:t>
            </a:r>
            <a:r>
              <a:rPr lang="de-DE" altLang="de-DE" sz="2000" dirty="0">
                <a:latin typeface="Calibri" pitchFamily="34" charset="0"/>
              </a:rPr>
              <a:t>ach mit den Schwerpunkten </a:t>
            </a:r>
            <a:r>
              <a:rPr lang="de-DE" altLang="de-DE" sz="2000" dirty="0" smtClean="0">
                <a:latin typeface="Calibri" pitchFamily="34" charset="0"/>
              </a:rPr>
              <a:t>1. Kl. Grundlagen</a:t>
            </a:r>
            <a:r>
              <a:rPr lang="de-DE" altLang="de-DE" sz="2000" dirty="0">
                <a:latin typeface="Calibri" pitchFamily="34" charset="0"/>
              </a:rPr>
              <a:t>, </a:t>
            </a:r>
            <a:r>
              <a:rPr lang="de-DE" altLang="de-DE" sz="2000" dirty="0" smtClean="0">
                <a:latin typeface="Calibri" pitchFamily="34" charset="0"/>
              </a:rPr>
              <a:t>2, Kl. Kommunikation</a:t>
            </a:r>
            <a:r>
              <a:rPr lang="de-DE" altLang="de-DE" sz="2000" dirty="0">
                <a:latin typeface="Calibri" pitchFamily="34" charset="0"/>
              </a:rPr>
              <a:t>, </a:t>
            </a:r>
            <a:r>
              <a:rPr lang="de-DE" altLang="de-DE" sz="2000" dirty="0" smtClean="0">
                <a:latin typeface="Calibri" pitchFamily="34" charset="0"/>
              </a:rPr>
              <a:t> 3. Kl. Programmierung </a:t>
            </a:r>
            <a:r>
              <a:rPr lang="de-DE" altLang="de-DE" sz="2000" dirty="0">
                <a:latin typeface="Calibri" pitchFamily="34" charset="0"/>
              </a:rPr>
              <a:t>und </a:t>
            </a:r>
            <a:r>
              <a:rPr lang="de-DE" altLang="de-DE" sz="2000" dirty="0" smtClean="0">
                <a:latin typeface="Calibri" pitchFamily="34" charset="0"/>
              </a:rPr>
              <a:t>4. Kl. Grafik/Video/Audio</a:t>
            </a:r>
          </a:p>
          <a:p>
            <a:pPr marL="342900" indent="-342900">
              <a:buFont typeface="Arial" charset="0"/>
              <a:buChar char="•"/>
            </a:pPr>
            <a:endParaRPr lang="de-DE" altLang="de-DE" sz="2000" dirty="0">
              <a:latin typeface="Calibri" pitchFamily="34" charset="0"/>
            </a:endParaRPr>
          </a:p>
          <a:p>
            <a:r>
              <a:rPr lang="de-DE" altLang="de-DE" sz="2000" b="1" dirty="0" smtClean="0">
                <a:solidFill>
                  <a:srgbClr val="0000FF"/>
                </a:solidFill>
                <a:latin typeface="Calibri" pitchFamily="34" charset="0"/>
              </a:rPr>
              <a:t>Naturwissenschaften</a:t>
            </a:r>
            <a:r>
              <a:rPr lang="de-DE" altLang="de-DE" sz="2000" b="1" dirty="0">
                <a:solidFill>
                  <a:srgbClr val="0000FF"/>
                </a:solidFill>
                <a:latin typeface="Calibri" pitchFamily="34" charset="0"/>
              </a:rPr>
              <a:t>: </a:t>
            </a:r>
            <a:r>
              <a:rPr lang="de-AT" altLang="de-DE" sz="2000" b="1" dirty="0" err="1">
                <a:solidFill>
                  <a:srgbClr val="0000FF"/>
                </a:solidFill>
                <a:latin typeface="Calibri" pitchFamily="34" charset="0"/>
              </a:rPr>
              <a:t>projekt</a:t>
            </a:r>
            <a:r>
              <a:rPr lang="de-AT" altLang="de-DE" sz="2000" b="1" dirty="0">
                <a:solidFill>
                  <a:srgbClr val="0000FF"/>
                </a:solidFill>
                <a:latin typeface="Calibri" pitchFamily="34" charset="0"/>
              </a:rPr>
              <a:t> + </a:t>
            </a:r>
            <a:r>
              <a:rPr lang="de-AT" altLang="de-DE" sz="2000" b="1" dirty="0" err="1" smtClean="0">
                <a:solidFill>
                  <a:srgbClr val="0000FF"/>
                </a:solidFill>
                <a:latin typeface="Calibri" pitchFamily="34" charset="0"/>
              </a:rPr>
              <a:t>labor</a:t>
            </a:r>
            <a:r>
              <a:rPr lang="de-AT" altLang="de-DE" sz="2000" dirty="0" smtClean="0">
                <a:solidFill>
                  <a:srgbClr val="0000FF"/>
                </a:solidFill>
                <a:latin typeface="Calibri" pitchFamily="34" charset="0"/>
              </a:rPr>
              <a:t> </a:t>
            </a:r>
            <a:r>
              <a:rPr lang="de-AT" altLang="de-DE" sz="2000" dirty="0">
                <a:latin typeface="Calibri" pitchFamily="34" charset="0"/>
              </a:rPr>
              <a:t>Projektunterricht ab der 1. Klasse, fächerübergreifender Unterricht mit allen Gegenständen, </a:t>
            </a:r>
            <a:r>
              <a:rPr lang="de-AT" altLang="de-DE" sz="2000" dirty="0" smtClean="0">
                <a:latin typeface="Calibri" pitchFamily="34" charset="0"/>
              </a:rPr>
              <a:t>ab </a:t>
            </a:r>
            <a:r>
              <a:rPr lang="de-AT" altLang="de-DE" sz="2000" dirty="0">
                <a:latin typeface="Calibri" pitchFamily="34" charset="0"/>
              </a:rPr>
              <a:t>4.Kl. Naturwissenschaftliches Labor in Biologie + Chemie + Physik </a:t>
            </a:r>
          </a:p>
          <a:p>
            <a:pPr marL="342900" indent="-342900">
              <a:buFont typeface="Arial" charset="0"/>
              <a:buChar char="•"/>
            </a:pPr>
            <a:endParaRPr lang="de-DE" altLang="de-DE" sz="2000" dirty="0" smtClean="0">
              <a:latin typeface="Calibri" pitchFamily="34" charset="0"/>
            </a:endParaRPr>
          </a:p>
          <a:p>
            <a:r>
              <a:rPr lang="de-AT" altLang="de-DE" sz="2000" b="1" dirty="0" smtClean="0">
                <a:solidFill>
                  <a:srgbClr val="FF3300"/>
                </a:solidFill>
                <a:latin typeface="Calibri" pitchFamily="34" charset="0"/>
              </a:rPr>
              <a:t>Eignungsberatung für beide Schwerpunkte</a:t>
            </a:r>
          </a:p>
          <a:p>
            <a:r>
              <a:rPr lang="de-AT" altLang="de-DE" sz="2000" b="1" dirty="0" smtClean="0">
                <a:solidFill>
                  <a:srgbClr val="FF3300"/>
                </a:solidFill>
                <a:latin typeface="Calibri" pitchFamily="34" charset="0"/>
              </a:rPr>
              <a:t>Nachmittagsbetreuung			                   </a:t>
            </a:r>
            <a:r>
              <a:rPr lang="de-AT" altLang="de-DE" sz="2000" b="1" dirty="0" smtClean="0">
                <a:solidFill>
                  <a:srgbClr val="0000FF"/>
                </a:solidFill>
                <a:latin typeface="Calibri" pitchFamily="34" charset="0"/>
              </a:rPr>
              <a:t>www.bgnonntal.at</a:t>
            </a:r>
            <a:endParaRPr lang="de-DE" altLang="de-DE" dirty="0">
              <a:solidFill>
                <a:srgbClr val="0000FF"/>
              </a:solidFill>
              <a:latin typeface="Arial" charset="0"/>
            </a:endParaRPr>
          </a:p>
        </p:txBody>
      </p:sp>
      <p:sp>
        <p:nvSpPr>
          <p:cNvPr id="72707" name="Text Box 4"/>
          <p:cNvSpPr txBox="1">
            <a:spLocks noChangeArrowheads="1"/>
          </p:cNvSpPr>
          <p:nvPr/>
        </p:nvSpPr>
        <p:spPr bwMode="auto">
          <a:xfrm>
            <a:off x="5292080" y="1340768"/>
            <a:ext cx="3528764" cy="1446550"/>
          </a:xfrm>
          <a:prstGeom prst="rect">
            <a:avLst/>
          </a:prstGeom>
          <a:noFill/>
          <a:ln w="9525">
            <a:noFill/>
            <a:miter lim="800000"/>
            <a:headEnd/>
            <a:tailEnd/>
          </a:ln>
        </p:spPr>
        <p:txBody>
          <a:bodyPr wrap="square">
            <a:spAutoFit/>
          </a:bodyPr>
          <a:lstStyle/>
          <a:p>
            <a:r>
              <a:rPr lang="de-AT" altLang="de-DE" sz="1600" dirty="0" smtClean="0">
                <a:latin typeface="Calibri" pitchFamily="34" charset="0"/>
              </a:rPr>
              <a:t>Direktor Mag. Johannes </a:t>
            </a:r>
            <a:r>
              <a:rPr lang="de-AT" altLang="de-DE" sz="1600" dirty="0" err="1" smtClean="0">
                <a:latin typeface="Calibri" pitchFamily="34" charset="0"/>
              </a:rPr>
              <a:t>Schiendorfer</a:t>
            </a:r>
            <a:endParaRPr lang="de-AT" altLang="de-DE" sz="1600" dirty="0">
              <a:latin typeface="Calibri" pitchFamily="34" charset="0"/>
            </a:endParaRPr>
          </a:p>
          <a:p>
            <a:r>
              <a:rPr lang="de-AT" altLang="de-DE" sz="1600" dirty="0">
                <a:latin typeface="Calibri" pitchFamily="34" charset="0"/>
              </a:rPr>
              <a:t>Akademiestraße 19</a:t>
            </a:r>
          </a:p>
          <a:p>
            <a:r>
              <a:rPr lang="de-AT" altLang="de-DE" sz="1600" dirty="0">
                <a:latin typeface="Calibri" pitchFamily="34" charset="0"/>
              </a:rPr>
              <a:t>5020 Salzburg</a:t>
            </a:r>
          </a:p>
          <a:p>
            <a:r>
              <a:rPr lang="de-AT" altLang="de-DE" sz="1600" dirty="0">
                <a:latin typeface="Calibri" pitchFamily="34" charset="0"/>
              </a:rPr>
              <a:t>Tel.: </a:t>
            </a:r>
            <a:r>
              <a:rPr lang="de-AT" altLang="de-DE" sz="1600" dirty="0" smtClean="0">
                <a:latin typeface="Calibri" pitchFamily="34" charset="0"/>
              </a:rPr>
              <a:t>0662 - 62 </a:t>
            </a:r>
            <a:r>
              <a:rPr lang="de-AT" altLang="de-DE" sz="1600" dirty="0">
                <a:latin typeface="Calibri" pitchFamily="34" charset="0"/>
              </a:rPr>
              <a:t>35 15</a:t>
            </a:r>
          </a:p>
          <a:p>
            <a:endParaRPr lang="de-AT" altLang="de-DE" sz="1200" dirty="0">
              <a:latin typeface="Arial" charset="0"/>
            </a:endParaRPr>
          </a:p>
          <a:p>
            <a:endParaRPr lang="de-DE" altLang="de-DE" sz="1200" dirty="0">
              <a:latin typeface="Arial" charset="0"/>
            </a:endParaRPr>
          </a:p>
        </p:txBody>
      </p:sp>
      <p:pic>
        <p:nvPicPr>
          <p:cNvPr id="72708" name="Picture 6" descr="das BRG">
            <a:hlinkClick r:id="rId2"/>
          </p:cNvPr>
          <p:cNvPicPr>
            <a:picLocks noChangeAspect="1" noChangeArrowheads="1"/>
          </p:cNvPicPr>
          <p:nvPr/>
        </p:nvPicPr>
        <p:blipFill>
          <a:blip r:embed="rId3"/>
          <a:srcRect b="3348"/>
          <a:stretch>
            <a:fillRect/>
          </a:stretch>
        </p:blipFill>
        <p:spPr bwMode="auto">
          <a:xfrm>
            <a:off x="755576" y="1484784"/>
            <a:ext cx="4320479" cy="693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499992" y="2060848"/>
            <a:ext cx="4337790" cy="843766"/>
          </a:xfrm>
        </p:spPr>
        <p:txBody>
          <a:bodyPr/>
          <a:lstStyle/>
          <a:p>
            <a:pPr algn="r" eaLnBrk="1" hangingPunct="1">
              <a:lnSpc>
                <a:spcPct val="80000"/>
              </a:lnSpc>
              <a:buFontTx/>
              <a:buNone/>
            </a:pPr>
            <a:r>
              <a:rPr lang="de-DE" altLang="de-DE" sz="1200" dirty="0" smtClean="0"/>
              <a:t>Direktorin Prof.</a:t>
            </a:r>
            <a:r>
              <a:rPr lang="de-DE" altLang="de-DE" sz="1200" baseline="30000" dirty="0" smtClean="0"/>
              <a:t>in</a:t>
            </a:r>
            <a:r>
              <a:rPr lang="de-DE" altLang="de-DE" sz="1200" dirty="0" smtClean="0"/>
              <a:t> </a:t>
            </a:r>
            <a:r>
              <a:rPr lang="de-DE" altLang="de-DE" sz="1200" dirty="0" err="1" smtClean="0"/>
              <a:t>Mag.</a:t>
            </a:r>
            <a:r>
              <a:rPr lang="de-DE" altLang="de-DE" sz="1200" baseline="30000" dirty="0" err="1" smtClean="0"/>
              <a:t>a</a:t>
            </a:r>
            <a:r>
              <a:rPr lang="de-DE" altLang="de-DE" sz="1200" dirty="0" smtClean="0"/>
              <a:t> Claudia DÖRRICH</a:t>
            </a:r>
          </a:p>
          <a:p>
            <a:pPr algn="r" eaLnBrk="1" hangingPunct="1">
              <a:lnSpc>
                <a:spcPct val="80000"/>
              </a:lnSpc>
              <a:buFontTx/>
              <a:buNone/>
            </a:pPr>
            <a:r>
              <a:rPr lang="de-DE" altLang="de-DE" sz="1200" dirty="0" smtClean="0"/>
              <a:t>Franz-Josef-Kai 41, 5020 Salzburg</a:t>
            </a:r>
          </a:p>
          <a:p>
            <a:pPr algn="r" eaLnBrk="1" hangingPunct="1">
              <a:lnSpc>
                <a:spcPct val="80000"/>
              </a:lnSpc>
              <a:buFontTx/>
              <a:buNone/>
            </a:pPr>
            <a:r>
              <a:rPr lang="de-AT" altLang="de-DE" sz="1200" dirty="0" smtClean="0"/>
              <a:t>Tel. 43 12 08</a:t>
            </a:r>
            <a:endParaRPr lang="de-DE" altLang="de-DE" sz="1200" dirty="0" smtClean="0"/>
          </a:p>
          <a:p>
            <a:pPr eaLnBrk="1" hangingPunct="1">
              <a:lnSpc>
                <a:spcPct val="80000"/>
              </a:lnSpc>
              <a:buFontTx/>
              <a:buNone/>
            </a:pPr>
            <a:endParaRPr lang="de-DE" altLang="de-DE" sz="1200" dirty="0" smtClean="0"/>
          </a:p>
        </p:txBody>
      </p:sp>
      <p:sp>
        <p:nvSpPr>
          <p:cNvPr id="53251" name="Text Box 6"/>
          <p:cNvSpPr txBox="1">
            <a:spLocks noChangeArrowheads="1"/>
          </p:cNvSpPr>
          <p:nvPr/>
        </p:nvSpPr>
        <p:spPr bwMode="auto">
          <a:xfrm>
            <a:off x="323528" y="2708920"/>
            <a:ext cx="8496944" cy="3785652"/>
          </a:xfrm>
          <a:prstGeom prst="rect">
            <a:avLst/>
          </a:prstGeom>
          <a:noFill/>
          <a:ln w="9525">
            <a:noFill/>
            <a:miter lim="800000"/>
            <a:headEnd/>
            <a:tailEnd/>
          </a:ln>
        </p:spPr>
        <p:txBody>
          <a:bodyPr wrap="square">
            <a:spAutoFit/>
          </a:bodyPr>
          <a:lstStyle/>
          <a:p>
            <a:r>
              <a:rPr lang="de-AT" altLang="de-DE" sz="2000" b="1" dirty="0" smtClean="0">
                <a:solidFill>
                  <a:srgbClr val="0000FF"/>
                </a:solidFill>
                <a:latin typeface="Calibri" pitchFamily="34" charset="0"/>
              </a:rPr>
              <a:t>Schulprofil: </a:t>
            </a:r>
            <a:r>
              <a:rPr lang="de-AT" altLang="de-DE" sz="2000" b="1" dirty="0" err="1">
                <a:solidFill>
                  <a:srgbClr val="0000FF"/>
                </a:solidFill>
                <a:latin typeface="Calibri" pitchFamily="34" charset="0"/>
              </a:rPr>
              <a:t>media</a:t>
            </a:r>
            <a:r>
              <a:rPr lang="de-AT" altLang="de-DE" sz="2000" b="1" dirty="0">
                <a:solidFill>
                  <a:srgbClr val="0000FF"/>
                </a:solidFill>
                <a:latin typeface="Calibri" pitchFamily="34" charset="0"/>
              </a:rPr>
              <a:t> lab</a:t>
            </a:r>
          </a:p>
          <a:p>
            <a:r>
              <a:rPr lang="de-AT" altLang="de-DE" sz="2000" dirty="0" smtClean="0">
                <a:latin typeface="Calibri" pitchFamily="34" charset="0"/>
              </a:rPr>
              <a:t>Multimedia</a:t>
            </a:r>
            <a:r>
              <a:rPr lang="de-AT" altLang="de-DE" sz="2000" dirty="0">
                <a:latin typeface="Calibri" pitchFamily="34" charset="0"/>
              </a:rPr>
              <a:t>, Kunst und Kultur   </a:t>
            </a:r>
          </a:p>
          <a:p>
            <a:r>
              <a:rPr lang="de-DE" altLang="de-DE" sz="2000" dirty="0">
                <a:latin typeface="Calibri" pitchFamily="34" charset="0"/>
              </a:rPr>
              <a:t>(z.B. </a:t>
            </a:r>
            <a:r>
              <a:rPr lang="de-DE" altLang="de-DE" sz="2000" dirty="0" smtClean="0">
                <a:latin typeface="Calibri" pitchFamily="34" charset="0"/>
              </a:rPr>
              <a:t>Gestalten </a:t>
            </a:r>
            <a:r>
              <a:rPr lang="de-DE" altLang="de-DE" sz="2000" dirty="0">
                <a:latin typeface="Calibri" pitchFamily="34" charset="0"/>
              </a:rPr>
              <a:t>von Zeitungen, Broschüren, </a:t>
            </a:r>
            <a:r>
              <a:rPr lang="de-DE" altLang="de-DE" sz="2000" dirty="0" smtClean="0">
                <a:latin typeface="Calibri" pitchFamily="34" charset="0"/>
              </a:rPr>
              <a:t>Radiobeiträgen…  .Ausbildung </a:t>
            </a:r>
            <a:r>
              <a:rPr lang="de-DE" altLang="de-DE" sz="2000" dirty="0">
                <a:latin typeface="Calibri" pitchFamily="34" charset="0"/>
              </a:rPr>
              <a:t>in Ton- und </a:t>
            </a:r>
            <a:r>
              <a:rPr lang="de-DE" altLang="de-DE" sz="2000" dirty="0" smtClean="0">
                <a:latin typeface="Calibri" pitchFamily="34" charset="0"/>
              </a:rPr>
              <a:t>Videotechnik, Erlernen </a:t>
            </a:r>
            <a:r>
              <a:rPr lang="de-DE" altLang="de-DE" sz="2000" dirty="0">
                <a:latin typeface="Calibri" pitchFamily="34" charset="0"/>
              </a:rPr>
              <a:t>eines </a:t>
            </a:r>
            <a:r>
              <a:rPr lang="de-DE" altLang="de-DE" sz="2000" dirty="0" smtClean="0">
                <a:latin typeface="Calibri" pitchFamily="34" charset="0"/>
              </a:rPr>
              <a:t>verantwortungsvollen </a:t>
            </a:r>
            <a:r>
              <a:rPr lang="de-DE" altLang="de-DE" sz="2000" dirty="0">
                <a:latin typeface="Calibri" pitchFamily="34" charset="0"/>
              </a:rPr>
              <a:t>Umgangs mit Facebook </a:t>
            </a:r>
            <a:r>
              <a:rPr lang="de-DE" altLang="de-DE" sz="2000" dirty="0" smtClean="0">
                <a:latin typeface="Calibri" pitchFamily="34" charset="0"/>
              </a:rPr>
              <a:t>&amp; </a:t>
            </a:r>
            <a:r>
              <a:rPr lang="de-DE" altLang="de-DE" sz="2000" dirty="0">
                <a:latin typeface="Calibri" pitchFamily="34" charset="0"/>
              </a:rPr>
              <a:t>Co </a:t>
            </a:r>
            <a:r>
              <a:rPr lang="de-DE" altLang="de-DE" sz="2000" dirty="0" smtClean="0">
                <a:latin typeface="Calibri" pitchFamily="34" charset="0"/>
              </a:rPr>
              <a:t>etc</a:t>
            </a:r>
            <a:r>
              <a:rPr lang="de-DE" altLang="de-DE" sz="2000" dirty="0">
                <a:latin typeface="Calibri" pitchFamily="34" charset="0"/>
              </a:rPr>
              <a:t>.) </a:t>
            </a:r>
          </a:p>
          <a:p>
            <a:endParaRPr lang="de-AT" altLang="de-DE" sz="2000" dirty="0">
              <a:latin typeface="Calibri" pitchFamily="34" charset="0"/>
            </a:endParaRPr>
          </a:p>
          <a:p>
            <a:r>
              <a:rPr lang="de-AT" altLang="de-DE" sz="2000" b="1" dirty="0">
                <a:latin typeface="Calibri" pitchFamily="34" charset="0"/>
              </a:rPr>
              <a:t>Sprachunterricht:</a:t>
            </a:r>
            <a:r>
              <a:rPr lang="de-AT" altLang="de-DE" sz="2000" dirty="0">
                <a:latin typeface="Calibri" pitchFamily="34" charset="0"/>
              </a:rPr>
              <a:t> Englisch von der 1. bis zur 8. </a:t>
            </a:r>
            <a:r>
              <a:rPr lang="de-AT" altLang="de-DE" sz="2000" dirty="0" smtClean="0">
                <a:latin typeface="Calibri" pitchFamily="34" charset="0"/>
              </a:rPr>
              <a:t>Klasse, eine </a:t>
            </a:r>
            <a:r>
              <a:rPr lang="de-AT" altLang="de-DE" sz="2000" dirty="0">
                <a:latin typeface="Calibri" pitchFamily="34" charset="0"/>
              </a:rPr>
              <a:t>zweite Fremdsprache ab der 5. Klasse (I.,</a:t>
            </a:r>
            <a:r>
              <a:rPr lang="de-AT" altLang="de-DE" sz="2000" dirty="0" err="1">
                <a:latin typeface="Calibri" pitchFamily="34" charset="0"/>
              </a:rPr>
              <a:t>Sp</a:t>
            </a:r>
            <a:r>
              <a:rPr lang="de-AT" altLang="de-DE" sz="2000" dirty="0">
                <a:latin typeface="Calibri" pitchFamily="34" charset="0"/>
              </a:rPr>
              <a:t>., F., L.) </a:t>
            </a:r>
            <a:endParaRPr lang="de-AT" altLang="de-DE" sz="2000" dirty="0" smtClean="0">
              <a:latin typeface="Calibri" pitchFamily="34" charset="0"/>
            </a:endParaRPr>
          </a:p>
          <a:p>
            <a:r>
              <a:rPr lang="de-AT" altLang="de-DE" sz="2000" b="1" dirty="0" smtClean="0">
                <a:latin typeface="Calibri" pitchFamily="34" charset="0"/>
              </a:rPr>
              <a:t>Projektschwerpunkt:</a:t>
            </a:r>
            <a:r>
              <a:rPr lang="de-AT" altLang="de-DE" sz="2000" dirty="0" smtClean="0">
                <a:latin typeface="Calibri" pitchFamily="34" charset="0"/>
              </a:rPr>
              <a:t> Medienprojekttage</a:t>
            </a:r>
            <a:endParaRPr lang="de-AT" altLang="de-DE" sz="2000" dirty="0">
              <a:latin typeface="Calibri" pitchFamily="34" charset="0"/>
            </a:endParaRPr>
          </a:p>
          <a:p>
            <a:r>
              <a:rPr lang="de-AT" altLang="de-DE" sz="2000" dirty="0" smtClean="0">
                <a:latin typeface="Calibri" pitchFamily="34" charset="0"/>
              </a:rPr>
              <a:t>Informatik </a:t>
            </a:r>
            <a:r>
              <a:rPr lang="de-AT" altLang="de-DE" sz="2000" dirty="0">
                <a:latin typeface="Calibri" pitchFamily="34" charset="0"/>
              </a:rPr>
              <a:t>ist Pflichtfach in der 4. und 5. Klasse + Wahlpflichtfach ab der 6. </a:t>
            </a:r>
            <a:r>
              <a:rPr lang="de-AT" altLang="de-DE" sz="2000" dirty="0" smtClean="0">
                <a:latin typeface="Calibri" pitchFamily="34" charset="0"/>
              </a:rPr>
              <a:t>Klasse</a:t>
            </a:r>
          </a:p>
          <a:p>
            <a:endParaRPr lang="de-DE" altLang="de-DE" sz="2000" dirty="0">
              <a:latin typeface="Calibri" pitchFamily="34" charset="0"/>
            </a:endParaRPr>
          </a:p>
        </p:txBody>
      </p:sp>
      <p:sp>
        <p:nvSpPr>
          <p:cNvPr id="53252" name="Text Box 9"/>
          <p:cNvSpPr txBox="1">
            <a:spLocks noChangeArrowheads="1"/>
          </p:cNvSpPr>
          <p:nvPr/>
        </p:nvSpPr>
        <p:spPr bwMode="auto">
          <a:xfrm>
            <a:off x="7020272" y="6093296"/>
            <a:ext cx="1672317" cy="369332"/>
          </a:xfrm>
          <a:prstGeom prst="rect">
            <a:avLst/>
          </a:prstGeom>
          <a:noFill/>
          <a:ln w="9525">
            <a:noFill/>
            <a:miter lim="800000"/>
            <a:headEnd/>
            <a:tailEnd/>
          </a:ln>
        </p:spPr>
        <p:txBody>
          <a:bodyPr wrap="none">
            <a:spAutoFit/>
          </a:bodyPr>
          <a:lstStyle/>
          <a:p>
            <a:r>
              <a:rPr lang="de-AT" altLang="de-DE" dirty="0" smtClean="0">
                <a:solidFill>
                  <a:srgbClr val="0000FF"/>
                </a:solidFill>
                <a:latin typeface="Arial" charset="0"/>
              </a:rPr>
              <a:t>www.cdgym.at</a:t>
            </a:r>
            <a:endParaRPr lang="de-DE" altLang="de-DE" dirty="0">
              <a:solidFill>
                <a:srgbClr val="0000FF"/>
              </a:solidFill>
              <a:latin typeface="Arial" charset="0"/>
            </a:endParaRPr>
          </a:p>
        </p:txBody>
      </p:sp>
      <p:pic>
        <p:nvPicPr>
          <p:cNvPr id="53253" name="Picture 11" descr="Schulgebäude"/>
          <p:cNvPicPr>
            <a:picLocks noChangeAspect="1" noChangeArrowheads="1"/>
          </p:cNvPicPr>
          <p:nvPr/>
        </p:nvPicPr>
        <p:blipFill>
          <a:blip r:embed="rId2"/>
          <a:srcRect/>
          <a:stretch>
            <a:fillRect/>
          </a:stretch>
        </p:blipFill>
        <p:spPr bwMode="auto">
          <a:xfrm>
            <a:off x="4107089" y="249238"/>
            <a:ext cx="4641375" cy="1739602"/>
          </a:xfrm>
          <a:prstGeom prst="rect">
            <a:avLst/>
          </a:prstGeom>
          <a:noFill/>
          <a:ln w="9525">
            <a:noFill/>
            <a:miter lim="800000"/>
            <a:headEnd/>
            <a:tailEnd/>
          </a:ln>
        </p:spPr>
      </p:pic>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3554026" cy="17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713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6"/>
          <p:cNvSpPr txBox="1">
            <a:spLocks noChangeArrowheads="1"/>
          </p:cNvSpPr>
          <p:nvPr/>
        </p:nvSpPr>
        <p:spPr bwMode="auto">
          <a:xfrm>
            <a:off x="323528" y="2420888"/>
            <a:ext cx="8784976" cy="4093428"/>
          </a:xfrm>
          <a:prstGeom prst="rect">
            <a:avLst/>
          </a:prstGeom>
          <a:noFill/>
          <a:ln w="9525">
            <a:noFill/>
            <a:miter lim="800000"/>
            <a:headEnd/>
            <a:tailEnd/>
          </a:ln>
        </p:spPr>
        <p:txBody>
          <a:bodyPr wrap="square">
            <a:spAutoFit/>
          </a:bodyPr>
          <a:lstStyle/>
          <a:p>
            <a:r>
              <a:rPr lang="de-AT" altLang="de-DE" sz="2000" b="1" dirty="0" smtClean="0">
                <a:solidFill>
                  <a:srgbClr val="0000FF"/>
                </a:solidFill>
                <a:latin typeface="Calibri" pitchFamily="34" charset="0"/>
              </a:rPr>
              <a:t>Schulprofil: </a:t>
            </a:r>
            <a:r>
              <a:rPr lang="de-AT" altLang="de-DE" sz="2000" b="1" dirty="0" err="1" smtClean="0">
                <a:solidFill>
                  <a:srgbClr val="0000FF"/>
                </a:solidFill>
                <a:latin typeface="Calibri" pitchFamily="34" charset="0"/>
              </a:rPr>
              <a:t>sports</a:t>
            </a:r>
            <a:r>
              <a:rPr lang="de-AT" altLang="de-DE" sz="2000" b="1" dirty="0" smtClean="0">
                <a:solidFill>
                  <a:srgbClr val="0000FF"/>
                </a:solidFill>
                <a:latin typeface="Calibri" pitchFamily="34" charset="0"/>
              </a:rPr>
              <a:t> </a:t>
            </a:r>
            <a:r>
              <a:rPr lang="de-AT" altLang="de-DE" sz="2000" b="1" dirty="0" err="1" smtClean="0">
                <a:solidFill>
                  <a:srgbClr val="0000FF"/>
                </a:solidFill>
                <a:latin typeface="Calibri" pitchFamily="34" charset="0"/>
              </a:rPr>
              <a:t>schol</a:t>
            </a:r>
            <a:endParaRPr lang="de-AT" altLang="de-DE" sz="2000" b="1" dirty="0">
              <a:solidFill>
                <a:srgbClr val="0000FF"/>
              </a:solidFill>
              <a:latin typeface="Calibri" pitchFamily="34" charset="0"/>
            </a:endParaRPr>
          </a:p>
          <a:p>
            <a:endParaRPr lang="de-AT" altLang="de-DE" sz="2000" dirty="0" smtClean="0">
              <a:latin typeface="Calibri" pitchFamily="34" charset="0"/>
            </a:endParaRPr>
          </a:p>
          <a:p>
            <a:r>
              <a:rPr lang="de-AT" sz="2000" b="1" dirty="0">
                <a:latin typeface="Calibri" pitchFamily="34" charset="0"/>
              </a:rPr>
              <a:t>Bewegung und Sport</a:t>
            </a:r>
          </a:p>
          <a:p>
            <a:pPr marL="342900" indent="-342900">
              <a:buClr>
                <a:srgbClr val="0000FF"/>
              </a:buClr>
              <a:buFont typeface="Wingdings" pitchFamily="2" charset="2"/>
              <a:buChar char="§"/>
            </a:pPr>
            <a:r>
              <a:rPr lang="de-AT" sz="2000" dirty="0">
                <a:latin typeface="Calibri" pitchFamily="34" charset="0"/>
              </a:rPr>
              <a:t>8 Jahre AHS mit vertiefendem Unterricht in Bewegung und Sport</a:t>
            </a:r>
          </a:p>
          <a:p>
            <a:pPr marL="342900" indent="-342900">
              <a:buClr>
                <a:srgbClr val="0000FF"/>
              </a:buClr>
              <a:buFont typeface="Wingdings" pitchFamily="2" charset="2"/>
              <a:buChar char="§"/>
            </a:pPr>
            <a:r>
              <a:rPr lang="de-AT" sz="2000" dirty="0">
                <a:latin typeface="Calibri" pitchFamily="34" charset="0"/>
              </a:rPr>
              <a:t>Vielseitige sportliche Ausbildung</a:t>
            </a:r>
          </a:p>
          <a:p>
            <a:pPr marL="342900" indent="-342900">
              <a:buClr>
                <a:srgbClr val="0000FF"/>
              </a:buClr>
              <a:buFont typeface="Wingdings" pitchFamily="2" charset="2"/>
              <a:buChar char="§"/>
            </a:pPr>
            <a:r>
              <a:rPr lang="de-AT" sz="2000" dirty="0">
                <a:latin typeface="Calibri" pitchFamily="34" charset="0"/>
              </a:rPr>
              <a:t>Verbesserung der allgemeinen sportlichen Leistungsfähigkeit</a:t>
            </a:r>
          </a:p>
          <a:p>
            <a:pPr marL="342900" indent="-342900">
              <a:buClr>
                <a:srgbClr val="0000FF"/>
              </a:buClr>
              <a:buFont typeface="Wingdings" pitchFamily="2" charset="2"/>
              <a:buChar char="§"/>
            </a:pPr>
            <a:r>
              <a:rPr lang="de-AT" sz="2000" dirty="0">
                <a:latin typeface="Calibri" pitchFamily="34" charset="0"/>
              </a:rPr>
              <a:t>Teilnahme an Schulwettkämpfen</a:t>
            </a:r>
          </a:p>
          <a:p>
            <a:r>
              <a:rPr lang="de-AT" sz="2000" b="1" dirty="0">
                <a:latin typeface="Calibri" pitchFamily="34" charset="0"/>
              </a:rPr>
              <a:t>Sporttheorie</a:t>
            </a:r>
          </a:p>
          <a:p>
            <a:pPr marL="342900" indent="-342900">
              <a:buClr>
                <a:srgbClr val="0000FF"/>
              </a:buClr>
              <a:buFont typeface="Wingdings" pitchFamily="2" charset="2"/>
              <a:buChar char="§"/>
            </a:pPr>
            <a:r>
              <a:rPr lang="de-AT" sz="2000" dirty="0">
                <a:latin typeface="Calibri" pitchFamily="34" charset="0"/>
              </a:rPr>
              <a:t>Fächerübergreifender Unterricht zu Sportthemen</a:t>
            </a:r>
          </a:p>
          <a:p>
            <a:pPr marL="342900" indent="-342900">
              <a:buClr>
                <a:srgbClr val="0000FF"/>
              </a:buClr>
              <a:buFont typeface="Wingdings" pitchFamily="2" charset="2"/>
              <a:buChar char="§"/>
            </a:pPr>
            <a:r>
              <a:rPr lang="de-AT" sz="2000" dirty="0">
                <a:latin typeface="Calibri" pitchFamily="34" charset="0"/>
              </a:rPr>
              <a:t>In der Oberstufe Sportkunde als sportbezogenes Theoriefach</a:t>
            </a:r>
          </a:p>
          <a:p>
            <a:pPr marL="342900" indent="-342900">
              <a:buClr>
                <a:srgbClr val="0000FF"/>
              </a:buClr>
              <a:buFont typeface="Wingdings" pitchFamily="2" charset="2"/>
              <a:buChar char="§"/>
            </a:pPr>
            <a:r>
              <a:rPr lang="de-AT" sz="2000" dirty="0">
                <a:latin typeface="Calibri" pitchFamily="34" charset="0"/>
              </a:rPr>
              <a:t>Sportportfolio (Praktikum, Sportdidaktik, Sportorganisation, </a:t>
            </a:r>
            <a:r>
              <a:rPr lang="de-AT" sz="2000" dirty="0" smtClean="0">
                <a:latin typeface="Calibri" pitchFamily="34" charset="0"/>
              </a:rPr>
              <a:t>Schiedsrichtertätigkeit</a:t>
            </a:r>
            <a:r>
              <a:rPr lang="de-AT" sz="2000" dirty="0">
                <a:latin typeface="Calibri" pitchFamily="34" charset="0"/>
              </a:rPr>
              <a:t>)</a:t>
            </a:r>
          </a:p>
          <a:p>
            <a:endParaRPr lang="de-DE" altLang="de-DE" sz="2000" b="1" dirty="0">
              <a:latin typeface="Calibri" pitchFamily="34" charset="0"/>
            </a:endParaRPr>
          </a:p>
        </p:txBody>
      </p:sp>
      <p:sp>
        <p:nvSpPr>
          <p:cNvPr id="53252" name="Text Box 9"/>
          <p:cNvSpPr txBox="1">
            <a:spLocks noChangeArrowheads="1"/>
          </p:cNvSpPr>
          <p:nvPr/>
        </p:nvSpPr>
        <p:spPr bwMode="auto">
          <a:xfrm>
            <a:off x="7020272" y="6093296"/>
            <a:ext cx="1672317" cy="369332"/>
          </a:xfrm>
          <a:prstGeom prst="rect">
            <a:avLst/>
          </a:prstGeom>
          <a:noFill/>
          <a:ln w="9525">
            <a:noFill/>
            <a:miter lim="800000"/>
            <a:headEnd/>
            <a:tailEnd/>
          </a:ln>
        </p:spPr>
        <p:txBody>
          <a:bodyPr wrap="none">
            <a:spAutoFit/>
          </a:bodyPr>
          <a:lstStyle/>
          <a:p>
            <a:r>
              <a:rPr lang="de-AT" altLang="de-DE" dirty="0" smtClean="0">
                <a:solidFill>
                  <a:srgbClr val="0000FF"/>
                </a:solidFill>
                <a:latin typeface="Arial" charset="0"/>
              </a:rPr>
              <a:t>www.cdgym.at</a:t>
            </a:r>
            <a:endParaRPr lang="de-DE" altLang="de-DE" dirty="0">
              <a:solidFill>
                <a:srgbClr val="0000FF"/>
              </a:solidFill>
              <a:latin typeface="Arial" charset="0"/>
            </a:endParaRPr>
          </a:p>
        </p:txBody>
      </p:sp>
      <p:pic>
        <p:nvPicPr>
          <p:cNvPr id="53253" name="Picture 11" descr="Schulgebäude"/>
          <p:cNvPicPr>
            <a:picLocks noChangeAspect="1" noChangeArrowheads="1"/>
          </p:cNvPicPr>
          <p:nvPr/>
        </p:nvPicPr>
        <p:blipFill>
          <a:blip r:embed="rId2"/>
          <a:srcRect/>
          <a:stretch>
            <a:fillRect/>
          </a:stretch>
        </p:blipFill>
        <p:spPr bwMode="auto">
          <a:xfrm>
            <a:off x="4107089" y="249238"/>
            <a:ext cx="4641375" cy="1739602"/>
          </a:xfrm>
          <a:prstGeom prst="rect">
            <a:avLst/>
          </a:prstGeom>
          <a:noFill/>
          <a:ln w="9525">
            <a:noFill/>
            <a:miter lim="800000"/>
            <a:headEnd/>
            <a:tailEnd/>
          </a:ln>
        </p:spPr>
      </p:pic>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3554026" cy="17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823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6"/>
          <p:cNvSpPr txBox="1">
            <a:spLocks noChangeArrowheads="1"/>
          </p:cNvSpPr>
          <p:nvPr/>
        </p:nvSpPr>
        <p:spPr bwMode="auto">
          <a:xfrm>
            <a:off x="251520" y="2636912"/>
            <a:ext cx="8496944" cy="2246769"/>
          </a:xfrm>
          <a:prstGeom prst="rect">
            <a:avLst/>
          </a:prstGeom>
          <a:noFill/>
          <a:ln w="9525">
            <a:noFill/>
            <a:miter lim="800000"/>
            <a:headEnd/>
            <a:tailEnd/>
          </a:ln>
        </p:spPr>
        <p:txBody>
          <a:bodyPr wrap="square">
            <a:spAutoFit/>
          </a:bodyPr>
          <a:lstStyle/>
          <a:p>
            <a:r>
              <a:rPr lang="de-AT" altLang="de-DE" sz="2000" b="1" dirty="0" smtClean="0">
                <a:solidFill>
                  <a:srgbClr val="0000FF"/>
                </a:solidFill>
                <a:latin typeface="Calibri" pitchFamily="34" charset="0"/>
              </a:rPr>
              <a:t>Schulprofil: </a:t>
            </a:r>
            <a:r>
              <a:rPr lang="de-AT" altLang="de-DE" sz="2000" b="1" dirty="0" err="1" smtClean="0">
                <a:solidFill>
                  <a:srgbClr val="0000FF"/>
                </a:solidFill>
                <a:latin typeface="Calibri" pitchFamily="34" charset="0"/>
              </a:rPr>
              <a:t>sports</a:t>
            </a:r>
            <a:r>
              <a:rPr lang="de-AT" altLang="de-DE" sz="2000" b="1" dirty="0" smtClean="0">
                <a:solidFill>
                  <a:srgbClr val="0000FF"/>
                </a:solidFill>
                <a:latin typeface="Calibri" pitchFamily="34" charset="0"/>
              </a:rPr>
              <a:t> </a:t>
            </a:r>
            <a:r>
              <a:rPr lang="de-AT" altLang="de-DE" sz="2000" b="1" dirty="0" err="1" smtClean="0">
                <a:solidFill>
                  <a:srgbClr val="0000FF"/>
                </a:solidFill>
                <a:latin typeface="Calibri" pitchFamily="34" charset="0"/>
              </a:rPr>
              <a:t>schol</a:t>
            </a:r>
            <a:endParaRPr lang="de-AT" altLang="de-DE" sz="2000" b="1" dirty="0">
              <a:solidFill>
                <a:srgbClr val="0000FF"/>
              </a:solidFill>
              <a:latin typeface="Calibri" pitchFamily="34" charset="0"/>
            </a:endParaRPr>
          </a:p>
          <a:p>
            <a:r>
              <a:rPr lang="de-AT" altLang="de-DE" sz="2000" b="1" dirty="0" smtClean="0">
                <a:latin typeface="Calibri" pitchFamily="34" charset="0"/>
              </a:rPr>
              <a:t>Sprachunterricht: </a:t>
            </a:r>
            <a:r>
              <a:rPr lang="de-AT" altLang="de-DE" sz="2000" dirty="0" smtClean="0">
                <a:latin typeface="Calibri" pitchFamily="34" charset="0"/>
              </a:rPr>
              <a:t>Englisch von der 1. bis zur 8. Klasse eine zweite Fremdsprache, ab der 5. Klasse (I, </a:t>
            </a:r>
            <a:r>
              <a:rPr lang="de-AT" altLang="de-DE" sz="2000" dirty="0" err="1" smtClean="0">
                <a:latin typeface="Calibri" pitchFamily="34" charset="0"/>
              </a:rPr>
              <a:t>Sp</a:t>
            </a:r>
            <a:r>
              <a:rPr lang="de-AT" altLang="de-DE" sz="2000" dirty="0" smtClean="0">
                <a:latin typeface="Calibri" pitchFamily="34" charset="0"/>
              </a:rPr>
              <a:t>., F., L.) </a:t>
            </a:r>
          </a:p>
          <a:p>
            <a:endParaRPr lang="de-AT" altLang="de-DE" sz="2000" dirty="0" smtClean="0">
              <a:latin typeface="Calibri" pitchFamily="34" charset="0"/>
            </a:endParaRPr>
          </a:p>
          <a:p>
            <a:r>
              <a:rPr lang="de-AT" altLang="de-DE" sz="2000" dirty="0" smtClean="0">
                <a:latin typeface="Calibri" pitchFamily="34" charset="0"/>
              </a:rPr>
              <a:t>Der Unterricht wird von muttersprachlichen </a:t>
            </a:r>
            <a:r>
              <a:rPr lang="de-AT" altLang="de-DE" sz="2000" dirty="0" err="1" smtClean="0">
                <a:latin typeface="Calibri" pitchFamily="34" charset="0"/>
              </a:rPr>
              <a:t>AssistenInnen</a:t>
            </a:r>
            <a:r>
              <a:rPr lang="de-AT" altLang="de-DE" sz="2000" dirty="0" smtClean="0">
                <a:latin typeface="Calibri" pitchFamily="34" charset="0"/>
              </a:rPr>
              <a:t> mitgestaltet, Thema Sport wird schwerpunktmäßig thematisiert.</a:t>
            </a:r>
          </a:p>
          <a:p>
            <a:endParaRPr lang="de-DE" altLang="de-DE" sz="2000" b="1" dirty="0">
              <a:latin typeface="Calibri" pitchFamily="34" charset="0"/>
            </a:endParaRPr>
          </a:p>
        </p:txBody>
      </p:sp>
      <p:sp>
        <p:nvSpPr>
          <p:cNvPr id="53252" name="Text Box 9"/>
          <p:cNvSpPr txBox="1">
            <a:spLocks noChangeArrowheads="1"/>
          </p:cNvSpPr>
          <p:nvPr/>
        </p:nvSpPr>
        <p:spPr bwMode="auto">
          <a:xfrm>
            <a:off x="7020272" y="6093296"/>
            <a:ext cx="1672317" cy="369332"/>
          </a:xfrm>
          <a:prstGeom prst="rect">
            <a:avLst/>
          </a:prstGeom>
          <a:noFill/>
          <a:ln w="9525">
            <a:noFill/>
            <a:miter lim="800000"/>
            <a:headEnd/>
            <a:tailEnd/>
          </a:ln>
        </p:spPr>
        <p:txBody>
          <a:bodyPr wrap="none">
            <a:spAutoFit/>
          </a:bodyPr>
          <a:lstStyle/>
          <a:p>
            <a:r>
              <a:rPr lang="de-AT" altLang="de-DE" dirty="0" smtClean="0">
                <a:solidFill>
                  <a:srgbClr val="0000FF"/>
                </a:solidFill>
                <a:latin typeface="Arial" charset="0"/>
              </a:rPr>
              <a:t>www.cdgym.at</a:t>
            </a:r>
            <a:endParaRPr lang="de-DE" altLang="de-DE" dirty="0">
              <a:solidFill>
                <a:srgbClr val="0000FF"/>
              </a:solidFill>
              <a:latin typeface="Arial" charset="0"/>
            </a:endParaRPr>
          </a:p>
        </p:txBody>
      </p:sp>
      <p:pic>
        <p:nvPicPr>
          <p:cNvPr id="53253" name="Picture 11" descr="Schulgebäude"/>
          <p:cNvPicPr>
            <a:picLocks noChangeAspect="1" noChangeArrowheads="1"/>
          </p:cNvPicPr>
          <p:nvPr/>
        </p:nvPicPr>
        <p:blipFill>
          <a:blip r:embed="rId2"/>
          <a:srcRect/>
          <a:stretch>
            <a:fillRect/>
          </a:stretch>
        </p:blipFill>
        <p:spPr bwMode="auto">
          <a:xfrm>
            <a:off x="4139952" y="188640"/>
            <a:ext cx="4641375" cy="1739602"/>
          </a:xfrm>
          <a:prstGeom prst="rect">
            <a:avLst/>
          </a:prstGeom>
          <a:noFill/>
          <a:ln w="9525">
            <a:noFill/>
            <a:miter lim="800000"/>
            <a:headEnd/>
            <a:tailEnd/>
          </a:ln>
        </p:spPr>
      </p:pic>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3554026" cy="17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328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5"/>
          <p:cNvSpPr txBox="1">
            <a:spLocks noChangeArrowheads="1"/>
          </p:cNvSpPr>
          <p:nvPr/>
        </p:nvSpPr>
        <p:spPr bwMode="auto">
          <a:xfrm>
            <a:off x="683568" y="2204865"/>
            <a:ext cx="8017123" cy="4708981"/>
          </a:xfrm>
          <a:prstGeom prst="rect">
            <a:avLst/>
          </a:prstGeom>
          <a:noFill/>
          <a:ln w="9525">
            <a:noFill/>
            <a:miter lim="800000"/>
            <a:headEnd/>
            <a:tailEnd/>
          </a:ln>
        </p:spPr>
        <p:txBody>
          <a:bodyPr wrap="square">
            <a:spAutoFit/>
          </a:bodyPr>
          <a:lstStyle/>
          <a:p>
            <a:r>
              <a:rPr lang="de-AT" altLang="de-DE" sz="2000" b="1" dirty="0" smtClean="0">
                <a:solidFill>
                  <a:srgbClr val="0000FF"/>
                </a:solidFill>
                <a:latin typeface="Calibri" pitchFamily="34" charset="0"/>
              </a:rPr>
              <a:t>Schulprofil: Science </a:t>
            </a:r>
            <a:r>
              <a:rPr lang="de-DE" altLang="de-DE" sz="2000" b="1" dirty="0">
                <a:solidFill>
                  <a:srgbClr val="0000FF"/>
                </a:solidFill>
                <a:latin typeface="Calibri" pitchFamily="34" charset="0"/>
              </a:rPr>
              <a:t>L</a:t>
            </a:r>
            <a:r>
              <a:rPr lang="de-AT" altLang="de-DE" sz="2000" b="1" dirty="0">
                <a:solidFill>
                  <a:srgbClr val="0000FF"/>
                </a:solidFill>
                <a:latin typeface="Calibri" pitchFamily="34" charset="0"/>
              </a:rPr>
              <a:t>ab - Schule im Labor</a:t>
            </a:r>
          </a:p>
          <a:p>
            <a:endParaRPr lang="de-AT" altLang="de-DE" sz="2000" b="1" u="sng" dirty="0">
              <a:solidFill>
                <a:srgbClr val="6666FF"/>
              </a:solidFill>
              <a:latin typeface="Calibri" pitchFamily="34" charset="0"/>
            </a:endParaRPr>
          </a:p>
          <a:p>
            <a:pPr marL="342900" indent="-342900">
              <a:buClr>
                <a:srgbClr val="0000FF"/>
              </a:buClr>
              <a:buFont typeface="Wingdings" pitchFamily="2" charset="2"/>
              <a:buChar char="§"/>
            </a:pPr>
            <a:r>
              <a:rPr lang="de-AT" altLang="de-DE" sz="2000" dirty="0">
                <a:latin typeface="Calibri" pitchFamily="34" charset="0"/>
              </a:rPr>
              <a:t>Praxisorientierte Übungen in Physik (2.KL), Biologie und Umweltkunde (3.KL), Chemie (4.KL) und im naturwissenschaftlichen Labor (5</a:t>
            </a:r>
            <a:r>
              <a:rPr lang="de-AT" altLang="de-DE" sz="2000" dirty="0" smtClean="0">
                <a:latin typeface="Calibri" pitchFamily="34" charset="0"/>
              </a:rPr>
              <a:t>. - 7.KL)</a:t>
            </a:r>
          </a:p>
          <a:p>
            <a:pPr marL="342900" indent="-342900">
              <a:buClr>
                <a:srgbClr val="0000FF"/>
              </a:buClr>
              <a:buFont typeface="Wingdings" pitchFamily="2" charset="2"/>
              <a:buChar char="§"/>
            </a:pPr>
            <a:r>
              <a:rPr lang="de-AT" altLang="de-DE" sz="2000" dirty="0" smtClean="0">
                <a:latin typeface="Calibri" pitchFamily="34" charset="0"/>
              </a:rPr>
              <a:t>Angewandte Informatik (6. KL)</a:t>
            </a:r>
            <a:endParaRPr lang="de-AT" altLang="de-DE" sz="2000" dirty="0">
              <a:latin typeface="Calibri" pitchFamily="34" charset="0"/>
            </a:endParaRPr>
          </a:p>
          <a:p>
            <a:pPr marL="342900" indent="-342900">
              <a:buClr>
                <a:srgbClr val="0000FF"/>
              </a:buClr>
              <a:buFont typeface="Wingdings" pitchFamily="2" charset="2"/>
              <a:buChar char="§"/>
            </a:pPr>
            <a:r>
              <a:rPr lang="de-AT" altLang="de-DE" sz="2000" dirty="0" smtClean="0">
                <a:latin typeface="Calibri" pitchFamily="34" charset="0"/>
              </a:rPr>
              <a:t>Informatik </a:t>
            </a:r>
            <a:r>
              <a:rPr lang="de-AT" altLang="de-DE" sz="2000" dirty="0">
                <a:latin typeface="Calibri" pitchFamily="34" charset="0"/>
              </a:rPr>
              <a:t>ist Pflichtfach von der 3. bis zur 5. Klasse</a:t>
            </a:r>
          </a:p>
          <a:p>
            <a:pPr marL="342900" indent="-342900">
              <a:buClr>
                <a:srgbClr val="0000FF"/>
              </a:buClr>
              <a:buFont typeface="Wingdings" pitchFamily="2" charset="2"/>
              <a:buChar char="§"/>
            </a:pPr>
            <a:r>
              <a:rPr lang="de-AT" altLang="de-DE" sz="2000" dirty="0" smtClean="0">
                <a:latin typeface="Calibri" pitchFamily="34" charset="0"/>
              </a:rPr>
              <a:t>Schwerpunktprojekt: Meeresbiologische Tage</a:t>
            </a:r>
            <a:endParaRPr lang="de-AT" altLang="de-DE" sz="2000" dirty="0">
              <a:latin typeface="Calibri" pitchFamily="34" charset="0"/>
            </a:endParaRPr>
          </a:p>
          <a:p>
            <a:pPr marL="342900" indent="-342900">
              <a:buFont typeface="Wingdings" pitchFamily="2" charset="2"/>
              <a:buChar char="§"/>
            </a:pPr>
            <a:endParaRPr lang="de-AT" altLang="de-DE" sz="2000" b="1" dirty="0" smtClean="0">
              <a:latin typeface="Calibri" pitchFamily="34" charset="0"/>
            </a:endParaRPr>
          </a:p>
          <a:p>
            <a:r>
              <a:rPr lang="de-AT" altLang="de-DE" sz="2000" b="1" dirty="0" smtClean="0">
                <a:latin typeface="Calibri" pitchFamily="34" charset="0"/>
              </a:rPr>
              <a:t>Sprachunterricht</a:t>
            </a:r>
            <a:r>
              <a:rPr lang="de-AT" altLang="de-DE" sz="2000" b="1" dirty="0">
                <a:latin typeface="Calibri" pitchFamily="34" charset="0"/>
              </a:rPr>
              <a:t>: </a:t>
            </a:r>
            <a:r>
              <a:rPr lang="de-AT" altLang="de-DE" sz="2000" dirty="0">
                <a:latin typeface="Calibri" pitchFamily="34" charset="0"/>
              </a:rPr>
              <a:t>Englisch von der 1. bis zur 8. </a:t>
            </a:r>
            <a:r>
              <a:rPr lang="de-AT" altLang="de-DE" sz="2000" dirty="0" smtClean="0">
                <a:latin typeface="Calibri" pitchFamily="34" charset="0"/>
              </a:rPr>
              <a:t>Klasse, eine </a:t>
            </a:r>
            <a:r>
              <a:rPr lang="de-AT" altLang="de-DE" sz="2000" dirty="0">
                <a:latin typeface="Calibri" pitchFamily="34" charset="0"/>
              </a:rPr>
              <a:t>zweite Fremdsprache ab der 5. Klasse (</a:t>
            </a:r>
            <a:r>
              <a:rPr lang="de-AT" altLang="de-DE" sz="2000" dirty="0" smtClean="0">
                <a:latin typeface="Calibri" pitchFamily="34" charset="0"/>
              </a:rPr>
              <a:t>I.,</a:t>
            </a:r>
            <a:r>
              <a:rPr lang="de-AT" altLang="de-DE" sz="2000" dirty="0" err="1" smtClean="0">
                <a:latin typeface="Calibri" pitchFamily="34" charset="0"/>
              </a:rPr>
              <a:t>Sp</a:t>
            </a:r>
            <a:r>
              <a:rPr lang="de-AT" altLang="de-DE" sz="2000" dirty="0" smtClean="0">
                <a:latin typeface="Calibri" pitchFamily="34" charset="0"/>
              </a:rPr>
              <a:t>., </a:t>
            </a:r>
            <a:r>
              <a:rPr lang="de-AT" altLang="de-DE" sz="2000" dirty="0">
                <a:latin typeface="Calibri" pitchFamily="34" charset="0"/>
              </a:rPr>
              <a:t>F., </a:t>
            </a:r>
            <a:r>
              <a:rPr lang="de-AT" altLang="de-DE" sz="2000" dirty="0" smtClean="0">
                <a:latin typeface="Calibri" pitchFamily="34" charset="0"/>
              </a:rPr>
              <a:t>L.)</a:t>
            </a:r>
            <a:r>
              <a:rPr lang="de-DE" altLang="de-DE" sz="2000" b="1" dirty="0">
                <a:solidFill>
                  <a:srgbClr val="FF0000"/>
                </a:solidFill>
                <a:latin typeface="Calibri" pitchFamily="34" charset="0"/>
              </a:rPr>
              <a:t> </a:t>
            </a:r>
            <a:endParaRPr lang="de-DE" altLang="de-DE" sz="2000" b="1" dirty="0" smtClean="0">
              <a:solidFill>
                <a:srgbClr val="FF0000"/>
              </a:solidFill>
              <a:latin typeface="Calibri" pitchFamily="34" charset="0"/>
            </a:endParaRPr>
          </a:p>
          <a:p>
            <a:endParaRPr lang="de-DE" altLang="de-DE" sz="2000" b="1" dirty="0">
              <a:solidFill>
                <a:srgbClr val="FF0000"/>
              </a:solidFill>
              <a:latin typeface="Calibri" pitchFamily="34" charset="0"/>
            </a:endParaRPr>
          </a:p>
          <a:p>
            <a:r>
              <a:rPr lang="de-DE" altLang="de-DE" sz="2000" b="1" dirty="0" smtClean="0">
                <a:solidFill>
                  <a:srgbClr val="FF0000"/>
                </a:solidFill>
                <a:latin typeface="Calibri" pitchFamily="34" charset="0"/>
              </a:rPr>
              <a:t>Tagesbetreuung</a:t>
            </a:r>
            <a:endParaRPr lang="de-DE" altLang="de-DE" sz="2000" b="1" dirty="0">
              <a:latin typeface="Calibri" pitchFamily="34" charset="0"/>
            </a:endParaRPr>
          </a:p>
          <a:p>
            <a:endParaRPr lang="de-AT" altLang="de-DE" sz="2000" dirty="0" smtClean="0">
              <a:latin typeface="Calibri" pitchFamily="34" charset="0"/>
            </a:endParaRPr>
          </a:p>
          <a:p>
            <a:endParaRPr lang="de-AT" altLang="de-DE" sz="2000" dirty="0">
              <a:latin typeface="Calibri" pitchFamily="34" charset="0"/>
            </a:endParaRPr>
          </a:p>
          <a:p>
            <a:r>
              <a:rPr lang="de-AT" altLang="de-DE" sz="2000" dirty="0" smtClean="0">
                <a:latin typeface="Calibri" pitchFamily="34" charset="0"/>
              </a:rPr>
              <a:t>  </a:t>
            </a:r>
            <a:endParaRPr lang="de-AT" altLang="de-DE" sz="2000" dirty="0">
              <a:latin typeface="Calibri" pitchFamily="34" charset="0"/>
            </a:endParaRPr>
          </a:p>
        </p:txBody>
      </p:sp>
      <p:sp>
        <p:nvSpPr>
          <p:cNvPr id="74757" name="Text Box 7"/>
          <p:cNvSpPr txBox="1">
            <a:spLocks noChangeArrowheads="1"/>
          </p:cNvSpPr>
          <p:nvPr/>
        </p:nvSpPr>
        <p:spPr bwMode="auto">
          <a:xfrm>
            <a:off x="6876256" y="6014616"/>
            <a:ext cx="2076450" cy="366712"/>
          </a:xfrm>
          <a:prstGeom prst="rect">
            <a:avLst/>
          </a:prstGeom>
          <a:noFill/>
          <a:ln w="9525">
            <a:noFill/>
            <a:miter lim="800000"/>
            <a:headEnd/>
            <a:tailEnd/>
          </a:ln>
        </p:spPr>
        <p:txBody>
          <a:bodyPr>
            <a:spAutoFit/>
          </a:bodyPr>
          <a:lstStyle/>
          <a:p>
            <a:r>
              <a:rPr lang="de-AT" altLang="de-DE" dirty="0">
                <a:solidFill>
                  <a:srgbClr val="0033CC"/>
                </a:solidFill>
                <a:latin typeface="Arial" charset="0"/>
              </a:rPr>
              <a:t>www.cdgym.at</a:t>
            </a:r>
            <a:endParaRPr lang="de-DE" altLang="de-DE" dirty="0">
              <a:solidFill>
                <a:srgbClr val="0033CC"/>
              </a:solidFill>
              <a:latin typeface="Arial" charset="0"/>
            </a:endParaRPr>
          </a:p>
        </p:txBody>
      </p:sp>
      <p:pic>
        <p:nvPicPr>
          <p:cNvPr id="7" name="Picture 11" descr="Schulgebäude"/>
          <p:cNvPicPr>
            <a:picLocks noChangeAspect="1" noChangeArrowheads="1"/>
          </p:cNvPicPr>
          <p:nvPr/>
        </p:nvPicPr>
        <p:blipFill>
          <a:blip r:embed="rId2"/>
          <a:srcRect/>
          <a:stretch>
            <a:fillRect/>
          </a:stretch>
        </p:blipFill>
        <p:spPr bwMode="auto">
          <a:xfrm>
            <a:off x="4107089" y="249238"/>
            <a:ext cx="4641375" cy="1739602"/>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38"/>
            <a:ext cx="3554026" cy="17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indent="0" defTabSz="715963" eaLnBrk="1" hangingPunct="1">
              <a:buFont typeface="Wingdings" pitchFamily="2" charset="2"/>
              <a:buNone/>
              <a:defRPr/>
            </a:pPr>
            <a:r>
              <a:rPr lang="de-AT" sz="2400" dirty="0" smtClean="0">
                <a:latin typeface="Calibri" pitchFamily="34" charset="0"/>
              </a:rPr>
              <a:t>Stundentafel: </a:t>
            </a:r>
          </a:p>
          <a:p>
            <a:pPr marL="0" indent="0" defTabSz="715963" eaLnBrk="1" hangingPunct="1">
              <a:buFont typeface="Wingdings" pitchFamily="2" charset="2"/>
              <a:buNone/>
              <a:defRPr/>
            </a:pPr>
            <a:r>
              <a:rPr lang="de-AT" sz="2400" dirty="0" smtClean="0">
                <a:latin typeface="Calibri" pitchFamily="34" charset="0"/>
              </a:rPr>
              <a:t>Kann durch (autonome) Schwerpunkte geändert sein) </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Grundstruktur der Lehrfächer aller Schulen nach der Volksschule</a:t>
            </a:r>
            <a:r>
              <a:rPr lang="de-AT" sz="2800" b="1" dirty="0" smtClean="0">
                <a:solidFill>
                  <a:srgbClr val="0000FF"/>
                </a:solidFill>
                <a:latin typeface="Calibri" pitchFamily="34" charset="0"/>
                <a:ea typeface="Arial Unicode MS" pitchFamily="34" charset="-128"/>
                <a:cs typeface="Arial Unicode MS" pitchFamily="34" charset="-128"/>
              </a:rPr>
              <a:t>:</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44824"/>
            <a:ext cx="5955814" cy="4244285"/>
          </a:xfrm>
          <a:prstGeom prst="rect">
            <a:avLst/>
          </a:prstGeom>
          <a:noFill/>
          <a:ln>
            <a:noFill/>
          </a:ln>
          <a:effectLst>
            <a:outerShdw blurRad="6223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85276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93910" y="188640"/>
            <a:ext cx="9237910" cy="720129"/>
          </a:xfrm>
        </p:spPr>
        <p:txBody>
          <a:bodyPr/>
          <a:lstStyle/>
          <a:p>
            <a:pPr eaLnBrk="1" hangingPunct="1"/>
            <a:r>
              <a:rPr lang="de-AT" altLang="de-DE" sz="3600" b="1" dirty="0" err="1" smtClean="0">
                <a:solidFill>
                  <a:srgbClr val="00B0F0"/>
                </a:solidFill>
                <a:latin typeface="Calibri" pitchFamily="34" charset="0"/>
              </a:rPr>
              <a:t>Wirtschaftskundliches</a:t>
            </a:r>
            <a:r>
              <a:rPr lang="de-AT" altLang="de-DE" sz="3600" b="1" dirty="0" smtClean="0">
                <a:solidFill>
                  <a:srgbClr val="00B0F0"/>
                </a:solidFill>
                <a:latin typeface="Calibri" pitchFamily="34" charset="0"/>
              </a:rPr>
              <a:t> Realgymnasiu</a:t>
            </a:r>
            <a:r>
              <a:rPr lang="de-AT" altLang="de-DE" sz="3600" b="1" dirty="0" smtClean="0">
                <a:solidFill>
                  <a:srgbClr val="00B0F0"/>
                </a:solidFill>
              </a:rPr>
              <a:t>m</a:t>
            </a:r>
            <a:endParaRPr lang="de-DE" altLang="de-DE" sz="3600" b="1" dirty="0" smtClean="0">
              <a:solidFill>
                <a:srgbClr val="00B0F0"/>
              </a:solidFill>
            </a:endParaRPr>
          </a:p>
        </p:txBody>
      </p:sp>
      <p:sp>
        <p:nvSpPr>
          <p:cNvPr id="75778" name="Rectangle 3"/>
          <p:cNvSpPr>
            <a:spLocks noGrp="1" noChangeArrowheads="1"/>
          </p:cNvSpPr>
          <p:nvPr>
            <p:ph type="body" idx="1"/>
          </p:nvPr>
        </p:nvSpPr>
        <p:spPr>
          <a:xfrm>
            <a:off x="827584" y="2132856"/>
            <a:ext cx="7992888" cy="3960440"/>
          </a:xfrm>
        </p:spPr>
        <p:txBody>
          <a:bodyPr/>
          <a:lstStyle/>
          <a:p>
            <a:pPr eaLnBrk="1" hangingPunct="1">
              <a:lnSpc>
                <a:spcPct val="80000"/>
              </a:lnSpc>
              <a:buFontTx/>
              <a:buNone/>
            </a:pPr>
            <a:r>
              <a:rPr lang="de-DE" altLang="de-DE" sz="2000" b="1" dirty="0" smtClean="0">
                <a:solidFill>
                  <a:srgbClr val="0000FF"/>
                </a:solidFill>
                <a:latin typeface="Calibri" pitchFamily="34" charset="0"/>
              </a:rPr>
              <a:t>Unterstufe:</a:t>
            </a:r>
          </a:p>
          <a:p>
            <a:pPr eaLnBrk="1" hangingPunct="1">
              <a:lnSpc>
                <a:spcPct val="80000"/>
              </a:lnSpc>
              <a:buFontTx/>
              <a:buNone/>
            </a:pPr>
            <a:r>
              <a:rPr lang="de-DE" altLang="de-DE" sz="2000" b="1" dirty="0" smtClean="0">
                <a:latin typeface="Calibri" pitchFamily="34" charset="0"/>
              </a:rPr>
              <a:t>Englisch</a:t>
            </a:r>
            <a:r>
              <a:rPr lang="de-DE" altLang="de-DE" sz="2000" dirty="0" smtClean="0">
                <a:latin typeface="Calibri" pitchFamily="34" charset="0"/>
              </a:rPr>
              <a:t> ab der 1. Klasse; </a:t>
            </a:r>
          </a:p>
          <a:p>
            <a:pPr eaLnBrk="1" hangingPunct="1">
              <a:lnSpc>
                <a:spcPct val="80000"/>
              </a:lnSpc>
              <a:buFontTx/>
              <a:buNone/>
            </a:pPr>
            <a:r>
              <a:rPr lang="de-DE" altLang="de-DE" sz="2000" dirty="0" smtClean="0">
                <a:latin typeface="Calibri" pitchFamily="34" charset="0"/>
              </a:rPr>
              <a:t>verstärktes Angebot im </a:t>
            </a:r>
            <a:r>
              <a:rPr lang="de-DE" altLang="de-DE" sz="2000" b="1" dirty="0" smtClean="0">
                <a:latin typeface="Calibri" pitchFamily="34" charset="0"/>
              </a:rPr>
              <a:t>kreativem Bereich</a:t>
            </a:r>
            <a:r>
              <a:rPr lang="de-DE" altLang="de-DE" sz="2000" dirty="0" smtClean="0">
                <a:latin typeface="Calibri" pitchFamily="34" charset="0"/>
              </a:rPr>
              <a:t> </a:t>
            </a:r>
          </a:p>
          <a:p>
            <a:pPr eaLnBrk="1" hangingPunct="1">
              <a:lnSpc>
                <a:spcPct val="80000"/>
              </a:lnSpc>
              <a:buClr>
                <a:srgbClr val="0000FF"/>
              </a:buClr>
              <a:buFont typeface="Wingdings" pitchFamily="2" charset="2"/>
              <a:buChar char="§"/>
            </a:pPr>
            <a:r>
              <a:rPr lang="de-DE" altLang="de-DE" sz="2000" b="1" dirty="0" smtClean="0">
                <a:latin typeface="Calibri" pitchFamily="34" charset="0"/>
              </a:rPr>
              <a:t>Werkerziehung</a:t>
            </a:r>
            <a:r>
              <a:rPr lang="de-DE" altLang="de-DE" sz="2000" dirty="0" smtClean="0">
                <a:latin typeface="Calibri" pitchFamily="34" charset="0"/>
              </a:rPr>
              <a:t> – wahlweise textil oder technisch bis in die 4. Kl.); </a:t>
            </a:r>
          </a:p>
          <a:p>
            <a:pPr eaLnBrk="1" hangingPunct="1">
              <a:lnSpc>
                <a:spcPct val="80000"/>
              </a:lnSpc>
              <a:buClr>
                <a:srgbClr val="0000FF"/>
              </a:buClr>
              <a:buFont typeface="Wingdings" pitchFamily="2" charset="2"/>
              <a:buChar char="§"/>
            </a:pPr>
            <a:r>
              <a:rPr lang="de-AT" altLang="de-DE" sz="2000" dirty="0" smtClean="0">
                <a:latin typeface="Calibri" pitchFamily="34" charset="0"/>
              </a:rPr>
              <a:t>verstärkt </a:t>
            </a:r>
            <a:r>
              <a:rPr lang="de-AT" altLang="de-DE" sz="2000" b="1" dirty="0" smtClean="0">
                <a:latin typeface="Calibri" pitchFamily="34" charset="0"/>
              </a:rPr>
              <a:t>Chemie</a:t>
            </a:r>
            <a:r>
              <a:rPr lang="de-AT" altLang="de-DE" sz="2000" dirty="0" smtClean="0">
                <a:latin typeface="Calibri" pitchFamily="34" charset="0"/>
              </a:rPr>
              <a:t> (2-stündig in der 3. und 4. Klasse);</a:t>
            </a:r>
            <a:endParaRPr lang="de-DE" altLang="de-DE" sz="2000" dirty="0" smtClean="0">
              <a:latin typeface="Calibri" pitchFamily="34" charset="0"/>
            </a:endParaRPr>
          </a:p>
          <a:p>
            <a:pPr eaLnBrk="1" hangingPunct="1">
              <a:lnSpc>
                <a:spcPct val="80000"/>
              </a:lnSpc>
              <a:buClr>
                <a:srgbClr val="0000FF"/>
              </a:buClr>
              <a:buFont typeface="Wingdings" pitchFamily="2" charset="2"/>
              <a:buChar char="§"/>
            </a:pPr>
            <a:endParaRPr lang="de-DE" altLang="de-DE" sz="2000" dirty="0" smtClean="0">
              <a:latin typeface="Calibri" pitchFamily="34" charset="0"/>
            </a:endParaRPr>
          </a:p>
          <a:p>
            <a:pPr eaLnBrk="1" hangingPunct="1">
              <a:lnSpc>
                <a:spcPct val="80000"/>
              </a:lnSpc>
              <a:buFontTx/>
              <a:buNone/>
            </a:pPr>
            <a:r>
              <a:rPr lang="de-DE" altLang="de-DE" sz="2000" b="1" dirty="0" smtClean="0">
                <a:solidFill>
                  <a:srgbClr val="0000FF"/>
                </a:solidFill>
                <a:latin typeface="Calibri" pitchFamily="34" charset="0"/>
              </a:rPr>
              <a:t>Oberstufe:</a:t>
            </a:r>
          </a:p>
          <a:p>
            <a:pPr eaLnBrk="1" hangingPunct="1">
              <a:lnSpc>
                <a:spcPct val="80000"/>
              </a:lnSpc>
              <a:buFontTx/>
              <a:buNone/>
            </a:pPr>
            <a:r>
              <a:rPr lang="de-DE" altLang="de-DE" sz="2000" dirty="0" smtClean="0">
                <a:latin typeface="Calibri" pitchFamily="34" charset="0"/>
              </a:rPr>
              <a:t>WRG mit </a:t>
            </a:r>
            <a:r>
              <a:rPr lang="de-DE" altLang="de-DE" sz="2000" b="1" dirty="0" smtClean="0">
                <a:latin typeface="Calibri" pitchFamily="34" charset="0"/>
              </a:rPr>
              <a:t>kulturellem</a:t>
            </a:r>
            <a:r>
              <a:rPr lang="de-DE" altLang="de-DE" sz="2000" dirty="0" smtClean="0">
                <a:latin typeface="Calibri" pitchFamily="34" charset="0"/>
              </a:rPr>
              <a:t> bzw. </a:t>
            </a:r>
            <a:r>
              <a:rPr lang="de-DE" altLang="de-DE" sz="2000" b="1" dirty="0" smtClean="0">
                <a:latin typeface="Calibri" pitchFamily="34" charset="0"/>
              </a:rPr>
              <a:t>naturwissenschaftlichem</a:t>
            </a:r>
            <a:r>
              <a:rPr lang="de-DE" altLang="de-DE" sz="2000" dirty="0" smtClean="0">
                <a:latin typeface="Calibri" pitchFamily="34" charset="0"/>
              </a:rPr>
              <a:t> Schwerpunkt </a:t>
            </a:r>
          </a:p>
          <a:p>
            <a:pPr eaLnBrk="1" hangingPunct="1">
              <a:lnSpc>
                <a:spcPct val="80000"/>
              </a:lnSpc>
              <a:buClr>
                <a:srgbClr val="0000FF"/>
              </a:buClr>
              <a:buFont typeface="Wingdings" pitchFamily="2" charset="2"/>
              <a:buChar char="§"/>
            </a:pPr>
            <a:r>
              <a:rPr lang="de-DE" altLang="de-DE" sz="2000" dirty="0" smtClean="0">
                <a:latin typeface="Calibri" pitchFamily="34" charset="0"/>
              </a:rPr>
              <a:t>fächerübergreifende Projekte in den geisteswissenschaftlichen bzw. </a:t>
            </a:r>
          </a:p>
          <a:p>
            <a:pPr eaLnBrk="1" hangingPunct="1">
              <a:lnSpc>
                <a:spcPct val="80000"/>
              </a:lnSpc>
              <a:buFontTx/>
              <a:buNone/>
            </a:pPr>
            <a:r>
              <a:rPr lang="de-DE" altLang="de-DE" sz="2000" dirty="0" smtClean="0">
                <a:latin typeface="Calibri" pitchFamily="34" charset="0"/>
              </a:rPr>
              <a:t>	naturwissenschaftlichen Fächern; sowie mehrtätige projektbezogene „Werkstattbetriebe“</a:t>
            </a:r>
          </a:p>
          <a:p>
            <a:pPr eaLnBrk="1" hangingPunct="1">
              <a:lnSpc>
                <a:spcPct val="80000"/>
              </a:lnSpc>
              <a:buClr>
                <a:srgbClr val="0000FF"/>
              </a:buClr>
              <a:buFont typeface="Wingdings" pitchFamily="2" charset="2"/>
              <a:buChar char="§"/>
            </a:pPr>
            <a:r>
              <a:rPr lang="de-DE" altLang="de-DE" sz="2000" dirty="0" smtClean="0">
                <a:latin typeface="Calibri" pitchFamily="34" charset="0"/>
              </a:rPr>
              <a:t>Mehrstunden in GW und Biologie, Haushalsökonomie und Ernährung, Psychologie-Philosophie-Pädagogik, </a:t>
            </a:r>
          </a:p>
          <a:p>
            <a:pPr eaLnBrk="1" hangingPunct="1">
              <a:lnSpc>
                <a:spcPct val="80000"/>
              </a:lnSpc>
              <a:buNone/>
            </a:pPr>
            <a:endParaRPr lang="de-DE" altLang="de-DE" sz="2000" b="1" dirty="0" smtClean="0">
              <a:latin typeface="Calibri" pitchFamily="34" charset="0"/>
            </a:endParaRPr>
          </a:p>
        </p:txBody>
      </p:sp>
      <p:sp>
        <p:nvSpPr>
          <p:cNvPr id="75780" name="Text Box 6"/>
          <p:cNvSpPr txBox="1">
            <a:spLocks noChangeArrowheads="1"/>
          </p:cNvSpPr>
          <p:nvPr/>
        </p:nvSpPr>
        <p:spPr bwMode="auto">
          <a:xfrm>
            <a:off x="5796136" y="1052737"/>
            <a:ext cx="3215868" cy="830997"/>
          </a:xfrm>
          <a:prstGeom prst="rect">
            <a:avLst/>
          </a:prstGeom>
          <a:noFill/>
          <a:ln w="9525">
            <a:noFill/>
            <a:miter lim="800000"/>
            <a:headEnd/>
            <a:tailEnd/>
          </a:ln>
        </p:spPr>
        <p:txBody>
          <a:bodyPr wrap="square">
            <a:spAutoFit/>
          </a:bodyPr>
          <a:lstStyle/>
          <a:p>
            <a:pPr algn="r"/>
            <a:r>
              <a:rPr lang="de-DE" altLang="de-DE" sz="1600" dirty="0" smtClean="0">
                <a:latin typeface="Calibri" pitchFamily="34" charset="0"/>
              </a:rPr>
              <a:t>Direktor Mag</a:t>
            </a:r>
            <a:r>
              <a:rPr lang="de-DE" altLang="de-DE" sz="1600" dirty="0">
                <a:latin typeface="Calibri" pitchFamily="34" charset="0"/>
              </a:rPr>
              <a:t>. </a:t>
            </a:r>
            <a:r>
              <a:rPr lang="de-DE" altLang="de-DE" sz="1600" dirty="0" smtClean="0">
                <a:latin typeface="Calibri" pitchFamily="34" charset="0"/>
              </a:rPr>
              <a:t>Gerhard </a:t>
            </a:r>
            <a:r>
              <a:rPr lang="de-DE" altLang="de-DE" sz="1600" dirty="0" err="1" smtClean="0">
                <a:latin typeface="Calibri" pitchFamily="34" charset="0"/>
              </a:rPr>
              <a:t>Klampfer</a:t>
            </a:r>
            <a:endParaRPr lang="de-DE" altLang="de-DE" sz="1600" dirty="0">
              <a:latin typeface="Calibri" pitchFamily="34" charset="0"/>
            </a:endParaRPr>
          </a:p>
          <a:p>
            <a:pPr algn="r"/>
            <a:r>
              <a:rPr lang="de-DE" altLang="de-DE" sz="1600" dirty="0">
                <a:latin typeface="Calibri" pitchFamily="34" charset="0"/>
              </a:rPr>
              <a:t>Josef-Preis-Allee </a:t>
            </a:r>
            <a:r>
              <a:rPr lang="de-DE" altLang="de-DE" sz="1600" dirty="0" smtClean="0">
                <a:latin typeface="Calibri" pitchFamily="34" charset="0"/>
              </a:rPr>
              <a:t>5, 5020 Salzburg</a:t>
            </a:r>
          </a:p>
          <a:p>
            <a:pPr algn="r"/>
            <a:r>
              <a:rPr lang="de-AT" altLang="de-DE" sz="1600" dirty="0" smtClean="0">
                <a:latin typeface="Calibri" pitchFamily="34" charset="0"/>
              </a:rPr>
              <a:t>Tel</a:t>
            </a:r>
            <a:r>
              <a:rPr lang="de-AT" altLang="de-DE" sz="1600" dirty="0">
                <a:latin typeface="Calibri" pitchFamily="34" charset="0"/>
              </a:rPr>
              <a:t>. </a:t>
            </a:r>
            <a:r>
              <a:rPr lang="de-AT" altLang="de-DE" sz="1600" dirty="0" smtClean="0">
                <a:latin typeface="Calibri" pitchFamily="34" charset="0"/>
              </a:rPr>
              <a:t>0662 - 84 </a:t>
            </a:r>
            <a:r>
              <a:rPr lang="de-AT" altLang="de-DE" sz="1600" dirty="0">
                <a:latin typeface="Calibri" pitchFamily="34" charset="0"/>
              </a:rPr>
              <a:t>36 </a:t>
            </a:r>
            <a:r>
              <a:rPr lang="de-AT" altLang="de-DE" sz="1600" dirty="0" smtClean="0">
                <a:latin typeface="Calibri" pitchFamily="34" charset="0"/>
              </a:rPr>
              <a:t>62</a:t>
            </a:r>
          </a:p>
        </p:txBody>
      </p:sp>
      <p:pic>
        <p:nvPicPr>
          <p:cNvPr id="1095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3" y="1124744"/>
            <a:ext cx="4666842" cy="55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93910" y="188640"/>
            <a:ext cx="9237910" cy="720129"/>
          </a:xfrm>
        </p:spPr>
        <p:txBody>
          <a:bodyPr/>
          <a:lstStyle/>
          <a:p>
            <a:pPr eaLnBrk="1" hangingPunct="1"/>
            <a:r>
              <a:rPr lang="de-AT" altLang="de-DE" sz="3600" b="1" dirty="0" err="1" smtClean="0">
                <a:solidFill>
                  <a:srgbClr val="00B0F0"/>
                </a:solidFill>
                <a:latin typeface="Calibri" pitchFamily="34" charset="0"/>
              </a:rPr>
              <a:t>Wirtschaftskundliches</a:t>
            </a:r>
            <a:r>
              <a:rPr lang="de-AT" altLang="de-DE" sz="3600" b="1" dirty="0" smtClean="0">
                <a:solidFill>
                  <a:srgbClr val="00B0F0"/>
                </a:solidFill>
                <a:latin typeface="Calibri" pitchFamily="34" charset="0"/>
              </a:rPr>
              <a:t> Realgymnasiu</a:t>
            </a:r>
            <a:r>
              <a:rPr lang="de-AT" altLang="de-DE" sz="3600" b="1" dirty="0" smtClean="0">
                <a:solidFill>
                  <a:srgbClr val="00B0F0"/>
                </a:solidFill>
              </a:rPr>
              <a:t>m</a:t>
            </a:r>
            <a:endParaRPr lang="de-DE" altLang="de-DE" sz="3600" b="1" dirty="0" smtClean="0">
              <a:solidFill>
                <a:srgbClr val="00B0F0"/>
              </a:solidFill>
            </a:endParaRPr>
          </a:p>
        </p:txBody>
      </p:sp>
      <p:sp>
        <p:nvSpPr>
          <p:cNvPr id="75778" name="Rectangle 3"/>
          <p:cNvSpPr>
            <a:spLocks noGrp="1" noChangeArrowheads="1"/>
          </p:cNvSpPr>
          <p:nvPr>
            <p:ph type="body" idx="1"/>
          </p:nvPr>
        </p:nvSpPr>
        <p:spPr>
          <a:xfrm>
            <a:off x="827584" y="2132856"/>
            <a:ext cx="7992888" cy="3960440"/>
          </a:xfrm>
        </p:spPr>
        <p:txBody>
          <a:bodyPr/>
          <a:lstStyle/>
          <a:p>
            <a:pPr eaLnBrk="1" hangingPunct="1">
              <a:lnSpc>
                <a:spcPct val="80000"/>
              </a:lnSpc>
              <a:buNone/>
            </a:pPr>
            <a:endParaRPr lang="de-DE" altLang="de-DE" sz="2000" b="1" dirty="0" smtClean="0">
              <a:latin typeface="Calibri" pitchFamily="34" charset="0"/>
            </a:endParaRPr>
          </a:p>
          <a:p>
            <a:pPr eaLnBrk="1" hangingPunct="1">
              <a:lnSpc>
                <a:spcPct val="80000"/>
              </a:lnSpc>
              <a:buNone/>
            </a:pPr>
            <a:r>
              <a:rPr lang="de-DE" altLang="de-DE" sz="2000" b="1" dirty="0" smtClean="0">
                <a:latin typeface="Calibri" pitchFamily="34" charset="0"/>
              </a:rPr>
              <a:t>Sprachen: </a:t>
            </a:r>
            <a:r>
              <a:rPr lang="de-DE" altLang="de-DE" sz="2000" dirty="0" smtClean="0">
                <a:latin typeface="Calibri" pitchFamily="34" charset="0"/>
              </a:rPr>
              <a:t>Französisch, Latein oder Spanisch ab der 5. Klasse; </a:t>
            </a:r>
          </a:p>
          <a:p>
            <a:pPr marL="0" indent="0" eaLnBrk="1" hangingPunct="1">
              <a:lnSpc>
                <a:spcPct val="80000"/>
              </a:lnSpc>
              <a:buFontTx/>
              <a:buNone/>
            </a:pPr>
            <a:endParaRPr lang="de-DE" altLang="de-DE" sz="2000" dirty="0" smtClean="0">
              <a:latin typeface="Calibri" pitchFamily="34" charset="0"/>
            </a:endParaRPr>
          </a:p>
          <a:p>
            <a:pPr marL="0" indent="0" eaLnBrk="1" hangingPunct="1">
              <a:lnSpc>
                <a:spcPct val="80000"/>
              </a:lnSpc>
              <a:buFontTx/>
              <a:buNone/>
            </a:pPr>
            <a:r>
              <a:rPr lang="de-DE" altLang="de-DE" sz="2000" b="1" dirty="0" smtClean="0">
                <a:latin typeface="Calibri" pitchFamily="34" charset="0"/>
              </a:rPr>
              <a:t>Wahlpflichtgegenstände ab der 6.Kl</a:t>
            </a:r>
            <a:r>
              <a:rPr lang="de-DE" altLang="de-DE" sz="2000" dirty="0" smtClean="0">
                <a:latin typeface="Calibri" pitchFamily="34" charset="0"/>
              </a:rPr>
              <a:t>.: Spanisch /  Italienisch;  Informatik;  Kochen; vertiefender Gegenstand; Design - </a:t>
            </a:r>
            <a:r>
              <a:rPr lang="de-DE" altLang="de-DE" sz="2000" dirty="0" err="1" smtClean="0">
                <a:latin typeface="Calibri" pitchFamily="34" charset="0"/>
              </a:rPr>
              <a:t>Arch</a:t>
            </a:r>
            <a:r>
              <a:rPr lang="de-DE" altLang="de-DE" sz="2000" dirty="0" smtClean="0">
                <a:latin typeface="Calibri" pitchFamily="34" charset="0"/>
              </a:rPr>
              <a:t>. - Technik;.</a:t>
            </a:r>
          </a:p>
          <a:p>
            <a:pPr eaLnBrk="1" hangingPunct="1">
              <a:lnSpc>
                <a:spcPct val="80000"/>
              </a:lnSpc>
              <a:buFontTx/>
              <a:buNone/>
            </a:pPr>
            <a:endParaRPr lang="de-DE" altLang="de-DE" sz="2000" b="1" dirty="0" smtClean="0">
              <a:latin typeface="Calibri" pitchFamily="34" charset="0"/>
            </a:endParaRPr>
          </a:p>
          <a:p>
            <a:pPr eaLnBrk="1" hangingPunct="1">
              <a:lnSpc>
                <a:spcPct val="80000"/>
              </a:lnSpc>
              <a:buFontTx/>
              <a:buNone/>
            </a:pPr>
            <a:r>
              <a:rPr lang="de-AT" altLang="de-DE" sz="2000" b="1" dirty="0" smtClean="0">
                <a:latin typeface="Calibri" pitchFamily="34" charset="0"/>
              </a:rPr>
              <a:t>Praktika müssen absolviert werden.</a:t>
            </a:r>
          </a:p>
          <a:p>
            <a:pPr eaLnBrk="1" hangingPunct="1">
              <a:lnSpc>
                <a:spcPct val="80000"/>
              </a:lnSpc>
              <a:buFontTx/>
              <a:buNone/>
            </a:pPr>
            <a:endParaRPr lang="de-AT" altLang="de-DE" sz="2000" dirty="0" smtClean="0">
              <a:solidFill>
                <a:srgbClr val="0000FF"/>
              </a:solidFill>
              <a:latin typeface="Calibri" pitchFamily="34" charset="0"/>
            </a:endParaRPr>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344815" cy="8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779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755576" y="2348880"/>
            <a:ext cx="8136904" cy="4103811"/>
          </a:xfrm>
        </p:spPr>
        <p:txBody>
          <a:bodyPr/>
          <a:lstStyle/>
          <a:p>
            <a:pPr marL="381000" indent="-381000" eaLnBrk="1" hangingPunct="1">
              <a:lnSpc>
                <a:spcPct val="80000"/>
              </a:lnSpc>
              <a:buFontTx/>
              <a:buAutoNum type="arabicPeriod"/>
            </a:pPr>
            <a:r>
              <a:rPr lang="de-AT" altLang="de-DE" sz="2000" b="1" dirty="0" smtClean="0">
                <a:solidFill>
                  <a:srgbClr val="0000FF"/>
                </a:solidFill>
                <a:latin typeface="Calibri" pitchFamily="34" charset="0"/>
              </a:rPr>
              <a:t>Realgymnasium unter bes. Berücksichtigung der musischen Ausbildung</a:t>
            </a:r>
          </a:p>
          <a:p>
            <a:pPr marL="381000" indent="-381000" eaLnBrk="1" hangingPunct="1">
              <a:lnSpc>
                <a:spcPct val="80000"/>
              </a:lnSpc>
              <a:buFontTx/>
              <a:buNone/>
            </a:pPr>
            <a:endParaRPr lang="de-AT" altLang="de-DE" sz="2000" b="1" dirty="0" smtClean="0">
              <a:latin typeface="Calibri" pitchFamily="34" charset="0"/>
            </a:endParaRPr>
          </a:p>
          <a:p>
            <a:pPr marL="0" indent="0" eaLnBrk="1" hangingPunct="1">
              <a:lnSpc>
                <a:spcPct val="80000"/>
              </a:lnSpc>
              <a:buFontTx/>
              <a:buNone/>
            </a:pPr>
            <a:r>
              <a:rPr lang="de-AT" altLang="de-DE" sz="2000" b="1" dirty="0" smtClean="0">
                <a:latin typeface="Calibri" pitchFamily="34" charset="0"/>
              </a:rPr>
              <a:t>Umfassende musikalische Ausbildung:  </a:t>
            </a:r>
            <a:r>
              <a:rPr lang="de-AT" altLang="de-DE" sz="2000" dirty="0" smtClean="0">
                <a:latin typeface="Calibri" pitchFamily="34" charset="0"/>
              </a:rPr>
              <a:t>Musiklehre, Musizierpraxis, Musikgeschichte und Werkbetrachtung</a:t>
            </a:r>
          </a:p>
          <a:p>
            <a:pPr marL="381000" indent="-381000" eaLnBrk="1" hangingPunct="1">
              <a:lnSpc>
                <a:spcPct val="80000"/>
              </a:lnSpc>
              <a:buFontTx/>
              <a:buNone/>
            </a:pPr>
            <a:endParaRPr lang="de-AT" altLang="de-DE" sz="2000" dirty="0" smtClean="0">
              <a:latin typeface="Calibri" pitchFamily="34" charset="0"/>
            </a:endParaRPr>
          </a:p>
          <a:p>
            <a:pPr marL="381000" indent="-381000" eaLnBrk="1" hangingPunct="1">
              <a:lnSpc>
                <a:spcPct val="80000"/>
              </a:lnSpc>
              <a:buFontTx/>
              <a:buNone/>
            </a:pPr>
            <a:r>
              <a:rPr lang="de-AT" altLang="de-DE" sz="2000" b="1" dirty="0" smtClean="0">
                <a:latin typeface="Calibri" pitchFamily="34" charset="0"/>
              </a:rPr>
              <a:t>Instrumentalerziehung</a:t>
            </a:r>
            <a:endParaRPr lang="de-AT" altLang="de-DE" sz="2000" dirty="0" smtClean="0">
              <a:latin typeface="Calibri" pitchFamily="34" charset="0"/>
            </a:endParaRPr>
          </a:p>
          <a:p>
            <a:pPr eaLnBrk="1" hangingPunct="1">
              <a:lnSpc>
                <a:spcPct val="80000"/>
              </a:lnSpc>
              <a:buClr>
                <a:srgbClr val="0000FF"/>
              </a:buClr>
              <a:buFont typeface="Wingdings" pitchFamily="2" charset="2"/>
              <a:buChar char="§"/>
            </a:pPr>
            <a:r>
              <a:rPr lang="de-AT" altLang="de-DE" sz="2000" dirty="0" smtClean="0">
                <a:latin typeface="Calibri" pitchFamily="34" charset="0"/>
              </a:rPr>
              <a:t>Musik in Verbindung mit neuen Medien</a:t>
            </a:r>
          </a:p>
          <a:p>
            <a:pPr eaLnBrk="1" hangingPunct="1">
              <a:lnSpc>
                <a:spcPct val="80000"/>
              </a:lnSpc>
              <a:buClr>
                <a:srgbClr val="0000FF"/>
              </a:buClr>
              <a:buFont typeface="Wingdings" pitchFamily="2" charset="2"/>
              <a:buChar char="§"/>
              <a:tabLst>
                <a:tab pos="0" algn="l"/>
              </a:tabLst>
            </a:pPr>
            <a:r>
              <a:rPr lang="de-AT" altLang="de-DE" sz="2000" dirty="0" smtClean="0">
                <a:latin typeface="Calibri" pitchFamily="34" charset="0"/>
              </a:rPr>
              <a:t>Kinder lernen ein neues Instrument – breite Ausbildung wird angestrebt.</a:t>
            </a:r>
          </a:p>
          <a:p>
            <a:pPr eaLnBrk="1" hangingPunct="1">
              <a:lnSpc>
                <a:spcPct val="80000"/>
              </a:lnSpc>
              <a:buClr>
                <a:srgbClr val="0000FF"/>
              </a:buClr>
              <a:buFont typeface="Wingdings" pitchFamily="2" charset="2"/>
              <a:buChar char="§"/>
              <a:tabLst>
                <a:tab pos="0" algn="l"/>
              </a:tabLst>
            </a:pPr>
            <a:r>
              <a:rPr lang="de-AT" altLang="de-DE" sz="2000" dirty="0" smtClean="0">
                <a:latin typeface="Calibri" pitchFamily="34" charset="0"/>
              </a:rPr>
              <a:t>Rhythmusschulung und Vokalunterricht, Singen in der Gruppe</a:t>
            </a:r>
          </a:p>
          <a:p>
            <a:pPr marL="0" indent="0" eaLnBrk="1" hangingPunct="1">
              <a:lnSpc>
                <a:spcPct val="80000"/>
              </a:lnSpc>
              <a:buClr>
                <a:srgbClr val="0000FF"/>
              </a:buClr>
              <a:buNone/>
            </a:pPr>
            <a:r>
              <a:rPr lang="de-AT" altLang="de-DE" sz="2000" dirty="0" smtClean="0">
                <a:latin typeface="Calibri" pitchFamily="34" charset="0"/>
              </a:rPr>
              <a:t/>
            </a:r>
            <a:br>
              <a:rPr lang="de-AT" altLang="de-DE" sz="2000" dirty="0" smtClean="0">
                <a:latin typeface="Calibri" pitchFamily="34" charset="0"/>
              </a:rPr>
            </a:br>
            <a:r>
              <a:rPr lang="de-AT" altLang="de-DE" sz="2000" b="1" dirty="0" smtClean="0">
                <a:solidFill>
                  <a:srgbClr val="FF0000"/>
                </a:solidFill>
                <a:latin typeface="Calibri" pitchFamily="34" charset="0"/>
              </a:rPr>
              <a:t>Aufnahmeprüfung</a:t>
            </a:r>
            <a:endParaRPr lang="de-AT" altLang="de-DE" sz="2000" b="1" dirty="0" smtClean="0">
              <a:latin typeface="Calibri" pitchFamily="34" charset="0"/>
            </a:endParaRPr>
          </a:p>
          <a:p>
            <a:pPr marL="381000" indent="-381000" eaLnBrk="1" hangingPunct="1">
              <a:lnSpc>
                <a:spcPct val="80000"/>
              </a:lnSpc>
              <a:buFontTx/>
              <a:buNone/>
            </a:pPr>
            <a:endParaRPr lang="de-AT" altLang="de-DE" sz="2000" dirty="0" smtClean="0">
              <a:latin typeface="Calibri" pitchFamily="34" charset="0"/>
            </a:endParaRPr>
          </a:p>
          <a:p>
            <a:pPr marL="381000" indent="-381000" eaLnBrk="1" hangingPunct="1">
              <a:lnSpc>
                <a:spcPct val="80000"/>
              </a:lnSpc>
              <a:buFontTx/>
              <a:buNone/>
            </a:pPr>
            <a:endParaRPr lang="de-AT" altLang="de-DE" sz="2000" b="1" dirty="0" smtClean="0">
              <a:solidFill>
                <a:srgbClr val="0000FF"/>
              </a:solidFill>
              <a:latin typeface="Calibri" pitchFamily="34" charset="0"/>
            </a:endParaRPr>
          </a:p>
          <a:p>
            <a:pPr marL="381000" indent="-381000" eaLnBrk="1" hangingPunct="1">
              <a:lnSpc>
                <a:spcPct val="80000"/>
              </a:lnSpc>
              <a:buFontTx/>
              <a:buNone/>
            </a:pPr>
            <a:endParaRPr lang="de-AT" altLang="de-DE" sz="2000" b="1" dirty="0" smtClean="0">
              <a:latin typeface="Calibri" pitchFamily="34" charset="0"/>
            </a:endParaRPr>
          </a:p>
        </p:txBody>
      </p:sp>
      <p:sp>
        <p:nvSpPr>
          <p:cNvPr id="76803" name="Text Box 4"/>
          <p:cNvSpPr txBox="1">
            <a:spLocks noChangeArrowheads="1"/>
          </p:cNvSpPr>
          <p:nvPr/>
        </p:nvSpPr>
        <p:spPr bwMode="auto">
          <a:xfrm>
            <a:off x="5508104" y="1124744"/>
            <a:ext cx="3385294" cy="830997"/>
          </a:xfrm>
          <a:prstGeom prst="rect">
            <a:avLst/>
          </a:prstGeom>
          <a:noFill/>
          <a:ln w="9525">
            <a:noFill/>
            <a:miter lim="800000"/>
            <a:headEnd/>
            <a:tailEnd/>
          </a:ln>
        </p:spPr>
        <p:txBody>
          <a:bodyPr wrap="square">
            <a:spAutoFit/>
          </a:bodyPr>
          <a:lstStyle/>
          <a:p>
            <a:pPr algn="r"/>
            <a:r>
              <a:rPr lang="de-DE" altLang="de-DE" sz="1600" dirty="0" smtClean="0">
                <a:latin typeface="Calibri" pitchFamily="34" charset="0"/>
              </a:rPr>
              <a:t>Direktor Mag</a:t>
            </a:r>
            <a:r>
              <a:rPr lang="de-DE" altLang="de-DE" sz="1600" dirty="0">
                <a:latin typeface="Calibri" pitchFamily="34" charset="0"/>
              </a:rPr>
              <a:t>. Jochen GADERER</a:t>
            </a:r>
          </a:p>
          <a:p>
            <a:pPr algn="r"/>
            <a:r>
              <a:rPr lang="de-DE" altLang="de-DE" sz="1600" dirty="0">
                <a:latin typeface="Calibri" pitchFamily="34" charset="0"/>
              </a:rPr>
              <a:t>Akademiestraße </a:t>
            </a:r>
            <a:r>
              <a:rPr lang="de-DE" altLang="de-DE" sz="1600" dirty="0" smtClean="0">
                <a:latin typeface="Calibri" pitchFamily="34" charset="0"/>
              </a:rPr>
              <a:t>21, 5020 </a:t>
            </a:r>
            <a:r>
              <a:rPr lang="de-DE" altLang="de-DE" sz="1600" dirty="0">
                <a:latin typeface="Calibri" pitchFamily="34" charset="0"/>
              </a:rPr>
              <a:t>Salzburg</a:t>
            </a:r>
          </a:p>
          <a:p>
            <a:pPr algn="r"/>
            <a:r>
              <a:rPr lang="de-AT" altLang="de-DE" sz="1600" dirty="0">
                <a:latin typeface="Calibri" pitchFamily="34" charset="0"/>
              </a:rPr>
              <a:t>Tel. </a:t>
            </a:r>
            <a:r>
              <a:rPr lang="de-AT" altLang="de-DE" sz="1600" dirty="0" smtClean="0">
                <a:latin typeface="Calibri" pitchFamily="34" charset="0"/>
              </a:rPr>
              <a:t>0662 - 62 </a:t>
            </a:r>
            <a:r>
              <a:rPr lang="de-AT" altLang="de-DE" sz="1600" dirty="0">
                <a:latin typeface="Calibri" pitchFamily="34" charset="0"/>
              </a:rPr>
              <a:t>73 </a:t>
            </a:r>
            <a:r>
              <a:rPr lang="de-AT" altLang="de-DE" sz="1200" dirty="0">
                <a:latin typeface="Arial" charset="0"/>
              </a:rPr>
              <a:t>85</a:t>
            </a:r>
            <a:endParaRPr lang="de-DE" altLang="de-DE" sz="1200" dirty="0">
              <a:latin typeface="Arial" charset="0"/>
            </a:endParaRPr>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5184576" cy="97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1" name="Rectangle 2"/>
          <p:cNvSpPr>
            <a:spLocks noGrp="1" noChangeArrowheads="1"/>
          </p:cNvSpPr>
          <p:nvPr>
            <p:ph type="title"/>
          </p:nvPr>
        </p:nvSpPr>
        <p:spPr>
          <a:xfrm>
            <a:off x="539552" y="332656"/>
            <a:ext cx="8229600" cy="436910"/>
          </a:xfrm>
          <a:noFill/>
        </p:spPr>
        <p:txBody>
          <a:bodyPr/>
          <a:lstStyle/>
          <a:p>
            <a:pPr eaLnBrk="1" hangingPunct="1"/>
            <a:r>
              <a:rPr lang="de-AT" altLang="de-DE" sz="3600" b="1" dirty="0" smtClean="0">
                <a:solidFill>
                  <a:srgbClr val="0070C0"/>
                </a:solidFill>
                <a:latin typeface="Calibri" pitchFamily="34" charset="0"/>
              </a:rPr>
              <a:t>Sport- und Musikrealgymnasium/SSM</a:t>
            </a:r>
            <a:endParaRPr lang="de-DE" altLang="de-DE" sz="3600" b="1" dirty="0" smtClean="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body" idx="1"/>
          </p:nvPr>
        </p:nvSpPr>
        <p:spPr>
          <a:xfrm>
            <a:off x="432816" y="2348880"/>
            <a:ext cx="8675688" cy="4248472"/>
          </a:xfrm>
        </p:spPr>
        <p:txBody>
          <a:bodyPr/>
          <a:lstStyle/>
          <a:p>
            <a:pPr marL="268288" indent="-268288" eaLnBrk="1" hangingPunct="1">
              <a:lnSpc>
                <a:spcPct val="80000"/>
              </a:lnSpc>
              <a:buFontTx/>
              <a:buNone/>
            </a:pPr>
            <a:r>
              <a:rPr lang="de-AT" altLang="de-DE" sz="2000" b="1" dirty="0" smtClean="0">
                <a:solidFill>
                  <a:srgbClr val="0000FF"/>
                </a:solidFill>
              </a:rPr>
              <a:t>2. </a:t>
            </a:r>
            <a:r>
              <a:rPr lang="de-AT" altLang="de-DE" sz="2000" b="1" dirty="0" smtClean="0">
                <a:solidFill>
                  <a:srgbClr val="0000FF"/>
                </a:solidFill>
                <a:latin typeface="Calibri" pitchFamily="34" charset="0"/>
              </a:rPr>
              <a:t>Realgymnasium unter bes. Berücksichtigung der sportlichen Ausbildung:</a:t>
            </a:r>
            <a:endParaRPr lang="de-AT" altLang="de-DE" sz="2000" dirty="0" smtClean="0">
              <a:solidFill>
                <a:srgbClr val="0000FF"/>
              </a:solidFill>
              <a:latin typeface="Calibri" pitchFamily="34" charset="0"/>
            </a:endParaRPr>
          </a:p>
          <a:p>
            <a:pPr eaLnBrk="1" hangingPunct="1">
              <a:lnSpc>
                <a:spcPct val="80000"/>
              </a:lnSpc>
              <a:buFontTx/>
              <a:buNone/>
            </a:pPr>
            <a:endParaRPr lang="de-AT" altLang="de-DE" sz="2000" dirty="0" smtClean="0">
              <a:latin typeface="Calibri" pitchFamily="34" charset="0"/>
            </a:endParaRPr>
          </a:p>
          <a:p>
            <a:pPr marL="0" indent="0" eaLnBrk="1" hangingPunct="1">
              <a:lnSpc>
                <a:spcPct val="80000"/>
              </a:lnSpc>
              <a:buFontTx/>
              <a:buNone/>
            </a:pPr>
            <a:r>
              <a:rPr lang="de-AT" altLang="de-DE" sz="2000" dirty="0" err="1" smtClean="0">
                <a:latin typeface="Calibri" pitchFamily="34" charset="0"/>
              </a:rPr>
              <a:t>Hinentwicklung</a:t>
            </a:r>
            <a:r>
              <a:rPr lang="de-AT" altLang="de-DE" sz="2000" dirty="0" smtClean="0">
                <a:latin typeface="Calibri" pitchFamily="34" charset="0"/>
              </a:rPr>
              <a:t> zu einem gesunden Leistungssport mittels intensiver Ausbildung der motorischen Eigenschaften. Umfassende vielseitige sportliche Ausbildung wie Boden- und Geräteturnen, Schwimmen, Spiele, Leichtathletik, Gymnastik und Ausdauer</a:t>
            </a:r>
          </a:p>
          <a:p>
            <a:pPr eaLnBrk="1" hangingPunct="1">
              <a:lnSpc>
                <a:spcPct val="80000"/>
              </a:lnSpc>
              <a:buClr>
                <a:srgbClr val="0000FF"/>
              </a:buClr>
              <a:buFont typeface="Wingdings" pitchFamily="2" charset="2"/>
              <a:buChar char="§"/>
            </a:pPr>
            <a:r>
              <a:rPr lang="de-AT" altLang="de-DE" sz="2000" dirty="0" smtClean="0">
                <a:latin typeface="Calibri" pitchFamily="34" charset="0"/>
              </a:rPr>
              <a:t>Teilnahme an Wettkämpfen (Schülerliga, ÖM und LM)</a:t>
            </a:r>
          </a:p>
          <a:p>
            <a:pPr eaLnBrk="1" hangingPunct="1">
              <a:lnSpc>
                <a:spcPct val="80000"/>
              </a:lnSpc>
              <a:buClr>
                <a:srgbClr val="0000FF"/>
              </a:buClr>
              <a:buFont typeface="Wingdings" pitchFamily="2" charset="2"/>
              <a:buChar char="§"/>
            </a:pPr>
            <a:r>
              <a:rPr lang="de-AT" altLang="de-DE" sz="2000" dirty="0" smtClean="0">
                <a:latin typeface="Calibri" pitchFamily="34" charset="0"/>
              </a:rPr>
              <a:t>Intensive Zusammenarbeit mit den Vereinen</a:t>
            </a:r>
          </a:p>
          <a:p>
            <a:pPr eaLnBrk="1" hangingPunct="1">
              <a:lnSpc>
                <a:spcPct val="80000"/>
              </a:lnSpc>
              <a:buFontTx/>
              <a:buNone/>
            </a:pPr>
            <a:endParaRPr lang="de-AT" altLang="de-DE" sz="2000" dirty="0" smtClean="0">
              <a:solidFill>
                <a:srgbClr val="0000FF"/>
              </a:solidFill>
              <a:latin typeface="Calibri" pitchFamily="34" charset="0"/>
            </a:endParaRPr>
          </a:p>
          <a:p>
            <a:pPr eaLnBrk="1" hangingPunct="1">
              <a:lnSpc>
                <a:spcPct val="80000"/>
              </a:lnSpc>
              <a:buFontTx/>
              <a:buNone/>
            </a:pPr>
            <a:r>
              <a:rPr lang="de-AT" altLang="de-DE" sz="2000" b="1" dirty="0" smtClean="0">
                <a:solidFill>
                  <a:srgbClr val="0000FF"/>
                </a:solidFill>
                <a:latin typeface="Calibri" pitchFamily="34" charset="0"/>
              </a:rPr>
              <a:t>3. ORG für Leistungssportler/SSM </a:t>
            </a:r>
          </a:p>
          <a:p>
            <a:pPr eaLnBrk="1" hangingPunct="1">
              <a:lnSpc>
                <a:spcPct val="80000"/>
              </a:lnSpc>
              <a:buFontTx/>
              <a:buNone/>
            </a:pPr>
            <a:r>
              <a:rPr lang="de-AT" altLang="de-DE" sz="2000" dirty="0" smtClean="0">
                <a:latin typeface="Calibri" pitchFamily="34" charset="0"/>
              </a:rPr>
              <a:t>5 Jahre Ausbildungszeit zur vollwertigen AHS Matura</a:t>
            </a:r>
          </a:p>
          <a:p>
            <a:pPr eaLnBrk="1" hangingPunct="1">
              <a:lnSpc>
                <a:spcPct val="80000"/>
              </a:lnSpc>
              <a:buFontTx/>
              <a:buNone/>
            </a:pPr>
            <a:r>
              <a:rPr lang="de-AT" altLang="de-DE" sz="2000" dirty="0" smtClean="0">
                <a:latin typeface="Calibri" pitchFamily="34" charset="0"/>
              </a:rPr>
              <a:t>Rücksichtnahme auf div. Wettkämpfe</a:t>
            </a:r>
          </a:p>
          <a:p>
            <a:pPr eaLnBrk="1" hangingPunct="1">
              <a:lnSpc>
                <a:spcPct val="80000"/>
              </a:lnSpc>
              <a:buFontTx/>
              <a:buNone/>
            </a:pPr>
            <a:r>
              <a:rPr lang="de-AT" altLang="de-DE" sz="2000" b="1" dirty="0" smtClean="0">
                <a:latin typeface="Calibri" pitchFamily="34" charset="0"/>
              </a:rPr>
              <a:t> </a:t>
            </a:r>
          </a:p>
          <a:p>
            <a:pPr marL="0" indent="0" eaLnBrk="1" hangingPunct="1">
              <a:lnSpc>
                <a:spcPct val="80000"/>
              </a:lnSpc>
              <a:buFontTx/>
              <a:buNone/>
              <a:tabLst>
                <a:tab pos="0" algn="l"/>
              </a:tabLst>
            </a:pPr>
            <a:r>
              <a:rPr lang="de-DE" altLang="de-DE" sz="2000" b="1" dirty="0" smtClean="0">
                <a:latin typeface="Calibri" pitchFamily="34" charset="0"/>
              </a:rPr>
              <a:t> </a:t>
            </a:r>
            <a:r>
              <a:rPr lang="de-DE" altLang="de-DE" sz="2000" b="1" dirty="0" smtClean="0">
                <a:solidFill>
                  <a:srgbClr val="FF0000"/>
                </a:solidFill>
                <a:latin typeface="Calibri" pitchFamily="34" charset="0"/>
              </a:rPr>
              <a:t>Aufnahmeprüfungen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99288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539552" y="260648"/>
            <a:ext cx="8229600" cy="436910"/>
          </a:xfrm>
          <a:noFill/>
        </p:spPr>
        <p:txBody>
          <a:bodyPr/>
          <a:lstStyle/>
          <a:p>
            <a:pPr eaLnBrk="1" hangingPunct="1"/>
            <a:r>
              <a:rPr lang="de-AT" altLang="de-DE" sz="3600" b="1" dirty="0" smtClean="0">
                <a:solidFill>
                  <a:srgbClr val="0070C0"/>
                </a:solidFill>
                <a:latin typeface="Calibri" pitchFamily="34" charset="0"/>
              </a:rPr>
              <a:t>Sport- und Musikrealgymnasium/SSM</a:t>
            </a:r>
            <a:endParaRPr lang="de-DE" altLang="de-DE" sz="3600" b="1" dirty="0" smtClean="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Font typeface="Wingdings" pitchFamily="2" charset="2"/>
              <a:buChar char="Ø"/>
              <a:defRPr/>
            </a:pPr>
            <a:endParaRPr lang="de-AT" sz="2400" dirty="0">
              <a:latin typeface="Calibri" pitchFamily="34" charset="0"/>
            </a:endParaRPr>
          </a:p>
          <a:p>
            <a:pPr marL="0" indent="0" defTabSz="715963" eaLnBrk="1" hangingPunct="1">
              <a:lnSpc>
                <a:spcPct val="100000"/>
              </a:lnSpc>
              <a:buClr>
                <a:srgbClr val="0000FF"/>
              </a:buClr>
              <a:buNone/>
              <a:defRPr/>
            </a:pPr>
            <a:r>
              <a:rPr lang="de-AT" sz="2400" dirty="0">
                <a:latin typeface="Calibri" pitchFamily="34" charset="0"/>
              </a:rPr>
              <a:t>Aufgabe</a:t>
            </a:r>
            <a:r>
              <a:rPr lang="de-AT" sz="2400" dirty="0" smtClean="0">
                <a:latin typeface="Calibri" pitchFamily="34" charset="0"/>
              </a:rPr>
              <a:t>: In </a:t>
            </a:r>
            <a:r>
              <a:rPr lang="de-AT" sz="2400" dirty="0">
                <a:latin typeface="Calibri" pitchFamily="34" charset="0"/>
              </a:rPr>
              <a:t>4 Jahren die Schüler/innen </a:t>
            </a:r>
          </a:p>
          <a:p>
            <a:pPr defTabSz="715963" eaLnBrk="1" hangingPunct="1">
              <a:lnSpc>
                <a:spcPct val="100000"/>
              </a:lnSpc>
              <a:buClr>
                <a:srgbClr val="0000FF"/>
              </a:buClr>
              <a:buFont typeface="Wingdings" pitchFamily="2" charset="2"/>
              <a:buChar char="§"/>
              <a:defRPr/>
            </a:pPr>
            <a:endParaRPr lang="de-AT" sz="2400" dirty="0" smtClean="0">
              <a:latin typeface="Calibri" pitchFamily="34" charset="0"/>
            </a:endParaRPr>
          </a:p>
          <a:p>
            <a:pPr defTabSz="715963" eaLnBrk="1" hangingPunct="1">
              <a:lnSpc>
                <a:spcPct val="150000"/>
              </a:lnSpc>
              <a:buClr>
                <a:srgbClr val="0000FF"/>
              </a:buClr>
              <a:buFont typeface="Wingdings" pitchFamily="2" charset="2"/>
              <a:buChar char="§"/>
              <a:defRPr/>
            </a:pPr>
            <a:r>
              <a:rPr lang="de-AT" sz="2400" dirty="0" smtClean="0">
                <a:latin typeface="Calibri" pitchFamily="34" charset="0"/>
              </a:rPr>
              <a:t>je </a:t>
            </a:r>
            <a:r>
              <a:rPr lang="de-AT" sz="2400" dirty="0">
                <a:latin typeface="Calibri" pitchFamily="34" charset="0"/>
              </a:rPr>
              <a:t>nach </a:t>
            </a:r>
            <a:r>
              <a:rPr lang="de-AT" sz="2400" b="1" dirty="0">
                <a:latin typeface="Calibri" pitchFamily="34" charset="0"/>
              </a:rPr>
              <a:t>Interesse, Neigung, Begabung </a:t>
            </a:r>
            <a:r>
              <a:rPr lang="de-AT" sz="2400" dirty="0">
                <a:latin typeface="Calibri" pitchFamily="34" charset="0"/>
              </a:rPr>
              <a:t>und </a:t>
            </a:r>
            <a:r>
              <a:rPr lang="de-AT" sz="2400" b="1" dirty="0">
                <a:latin typeface="Calibri" pitchFamily="34" charset="0"/>
              </a:rPr>
              <a:t>Fähigkeit</a:t>
            </a:r>
            <a:r>
              <a:rPr lang="de-AT" sz="2400" dirty="0">
                <a:latin typeface="Calibri" pitchFamily="34" charset="0"/>
              </a:rPr>
              <a:t> </a:t>
            </a:r>
          </a:p>
          <a:p>
            <a:pPr marL="355600" indent="0" defTabSz="715963" eaLnBrk="1" hangingPunct="1">
              <a:lnSpc>
                <a:spcPct val="150000"/>
              </a:lnSpc>
              <a:buClr>
                <a:srgbClr val="0000FF"/>
              </a:buClr>
              <a:buNone/>
              <a:defRPr/>
            </a:pPr>
            <a:r>
              <a:rPr lang="de-AT" sz="2400" dirty="0" smtClean="0">
                <a:latin typeface="Calibri" pitchFamily="34" charset="0"/>
              </a:rPr>
              <a:t>für </a:t>
            </a:r>
            <a:r>
              <a:rPr lang="de-AT" sz="2400" dirty="0">
                <a:latin typeface="Calibri" pitchFamily="34" charset="0"/>
              </a:rPr>
              <a:t>den </a:t>
            </a:r>
            <a:r>
              <a:rPr lang="de-AT" sz="2400" b="1" dirty="0">
                <a:latin typeface="Calibri" pitchFamily="34" charset="0"/>
              </a:rPr>
              <a:t>Übertritt</a:t>
            </a:r>
            <a:r>
              <a:rPr lang="de-AT" sz="2400" dirty="0">
                <a:latin typeface="Calibri" pitchFamily="34" charset="0"/>
              </a:rPr>
              <a:t> in mittlere oder in höhere Schulen zu befähigen bzw.</a:t>
            </a:r>
          </a:p>
          <a:p>
            <a:pPr defTabSz="715963" eaLnBrk="1" hangingPunct="1">
              <a:lnSpc>
                <a:spcPct val="150000"/>
              </a:lnSpc>
              <a:buClr>
                <a:srgbClr val="0000FF"/>
              </a:buClr>
              <a:buFont typeface="Wingdings" pitchFamily="2" charset="2"/>
              <a:buChar char="§"/>
              <a:defRPr/>
            </a:pPr>
            <a:r>
              <a:rPr lang="de-AT" sz="2400" dirty="0">
                <a:latin typeface="Calibri" pitchFamily="34" charset="0"/>
              </a:rPr>
              <a:t>auf das </a:t>
            </a:r>
            <a:r>
              <a:rPr lang="de-AT" sz="2400" b="1" dirty="0">
                <a:latin typeface="Calibri" pitchFamily="34" charset="0"/>
              </a:rPr>
              <a:t>Berufsleben</a:t>
            </a:r>
            <a:r>
              <a:rPr lang="de-AT" sz="2400" dirty="0">
                <a:latin typeface="Calibri" pitchFamily="34" charset="0"/>
              </a:rPr>
              <a:t> vorzubereiten</a:t>
            </a: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a:p>
            <a:pPr defTabSz="715963" eaLnBrk="1" hangingPunct="1">
              <a:lnSpc>
                <a:spcPct val="100000"/>
              </a:lnSpc>
              <a:buClr>
                <a:srgbClr val="0000FF"/>
              </a:buClr>
              <a:buFont typeface="Wingdings" pitchFamily="2" charset="2"/>
              <a:buChar char="Ø"/>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Die Neue Mittelschule (NMS)) </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2498006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lvl="0" indent="0" defTabSz="1008063" eaLnBrk="1" fontAlgn="auto" hangingPunct="1">
              <a:lnSpc>
                <a:spcPct val="100000"/>
              </a:lnSpc>
              <a:spcBef>
                <a:spcPct val="20000"/>
              </a:spcBef>
              <a:spcAft>
                <a:spcPts val="0"/>
              </a:spcAft>
              <a:buNone/>
              <a:defRPr/>
            </a:pPr>
            <a:r>
              <a:rPr lang="de-DE" altLang="de-DE" sz="2400" b="1" u="sng" kern="1200" dirty="0" smtClean="0">
                <a:latin typeface="Calibri"/>
              </a:rPr>
              <a:t>Schwerpunkte</a:t>
            </a:r>
            <a:r>
              <a:rPr lang="de-DE" altLang="de-DE" sz="2400" b="1" u="sng" kern="1200" dirty="0">
                <a:latin typeface="Calibri"/>
              </a:rPr>
              <a:t>:</a:t>
            </a:r>
          </a:p>
          <a:p>
            <a:pPr marL="609600" lvl="0" indent="-609600" defTabSz="1008063" eaLnBrk="1" fontAlgn="auto" hangingPunct="1">
              <a:lnSpc>
                <a:spcPct val="100000"/>
              </a:lnSpc>
              <a:spcBef>
                <a:spcPct val="20000"/>
              </a:spcBef>
              <a:spcAft>
                <a:spcPts val="0"/>
              </a:spcAft>
              <a:buFont typeface="Arial" panose="020B0604020202020204" pitchFamily="34" charset="0"/>
              <a:buChar char="•"/>
              <a:defRPr/>
            </a:pPr>
            <a:r>
              <a:rPr lang="de-DE" altLang="de-DE" sz="2400" b="1" u="sng" kern="1200" dirty="0">
                <a:latin typeface="Calibri"/>
              </a:rPr>
              <a:t>Sport </a:t>
            </a:r>
            <a:r>
              <a:rPr lang="de-DE" altLang="de-DE" sz="2400" b="1" kern="1200" dirty="0">
                <a:latin typeface="Calibri"/>
              </a:rPr>
              <a:t>*</a:t>
            </a:r>
          </a:p>
          <a:p>
            <a:pPr marL="609600" lvl="0" indent="-609600" defTabSz="1008063" eaLnBrk="1" fontAlgn="auto" hangingPunct="1">
              <a:lnSpc>
                <a:spcPct val="100000"/>
              </a:lnSpc>
              <a:spcBef>
                <a:spcPct val="20000"/>
              </a:spcBef>
              <a:spcAft>
                <a:spcPts val="0"/>
              </a:spcAft>
              <a:buFont typeface="Arial" panose="020B0604020202020204" pitchFamily="34" charset="0"/>
              <a:buChar char="•"/>
              <a:defRPr/>
            </a:pPr>
            <a:r>
              <a:rPr lang="de-DE" altLang="de-DE" sz="2400" b="1" u="sng" kern="1200" dirty="0">
                <a:latin typeface="Calibri"/>
              </a:rPr>
              <a:t>Musik </a:t>
            </a:r>
            <a:r>
              <a:rPr lang="de-DE" altLang="de-DE" sz="2400" b="1" kern="1200" dirty="0">
                <a:latin typeface="Calibri"/>
              </a:rPr>
              <a:t>*   </a:t>
            </a:r>
            <a:r>
              <a:rPr lang="de-DE" altLang="de-DE" sz="2400" b="1" kern="1200" dirty="0">
                <a:solidFill>
                  <a:srgbClr val="4F81BD">
                    <a:lumMod val="75000"/>
                  </a:srgbClr>
                </a:solidFill>
                <a:latin typeface="Calibri"/>
              </a:rPr>
              <a:t>                 </a:t>
            </a:r>
            <a:r>
              <a:rPr lang="de-DE" altLang="de-DE" sz="2400" b="1" kern="1200" dirty="0">
                <a:solidFill>
                  <a:srgbClr val="FF0000"/>
                </a:solidFill>
                <a:latin typeface="Calibri"/>
              </a:rPr>
              <a:t>*</a:t>
            </a:r>
            <a:r>
              <a:rPr lang="de-DE" altLang="de-DE" sz="2400" b="1" u="sng" kern="1200" dirty="0">
                <a:solidFill>
                  <a:srgbClr val="FF0000"/>
                </a:solidFill>
                <a:latin typeface="Calibri"/>
              </a:rPr>
              <a:t>mit</a:t>
            </a:r>
            <a:r>
              <a:rPr lang="de-DE" altLang="de-DE" sz="2400" kern="1200" dirty="0">
                <a:solidFill>
                  <a:srgbClr val="FF0000"/>
                </a:solidFill>
                <a:latin typeface="Calibri"/>
              </a:rPr>
              <a:t> Stundenausmaßerweiterung</a:t>
            </a:r>
          </a:p>
          <a:p>
            <a:pPr marL="609600" lvl="0" indent="-609600" defTabSz="1008063" eaLnBrk="1" fontAlgn="auto" hangingPunct="1">
              <a:lnSpc>
                <a:spcPct val="100000"/>
              </a:lnSpc>
              <a:spcBef>
                <a:spcPct val="20000"/>
              </a:spcBef>
              <a:spcAft>
                <a:spcPts val="0"/>
              </a:spcAft>
              <a:buNone/>
              <a:defRPr/>
            </a:pPr>
            <a:r>
              <a:rPr lang="de-DE" altLang="de-DE" sz="2400" kern="1200" dirty="0">
                <a:solidFill>
                  <a:srgbClr val="4F81BD">
                    <a:lumMod val="75000"/>
                  </a:srgbClr>
                </a:solidFill>
                <a:latin typeface="Calibri"/>
              </a:rPr>
              <a:t> </a:t>
            </a:r>
          </a:p>
          <a:p>
            <a:pPr marL="609600" lvl="0" indent="-609600" defTabSz="1008063" eaLnBrk="1" fontAlgn="auto" hangingPunct="1">
              <a:lnSpc>
                <a:spcPct val="100000"/>
              </a:lnSpc>
              <a:spcBef>
                <a:spcPct val="20000"/>
              </a:spcBef>
              <a:spcAft>
                <a:spcPts val="0"/>
              </a:spcAft>
              <a:buFont typeface="Wingdings" pitchFamily="2" charset="2"/>
              <a:buAutoNum type="arabicPeriod"/>
              <a:defRPr/>
            </a:pPr>
            <a:r>
              <a:rPr lang="de-DE" altLang="de-DE" sz="2400" kern="1200" dirty="0">
                <a:latin typeface="Calibri"/>
              </a:rPr>
              <a:t>Sprachlich, humanistisch und geisteswissenschaftlich</a:t>
            </a:r>
          </a:p>
          <a:p>
            <a:pPr marL="609600" lvl="0" indent="-609600" defTabSz="1008063" eaLnBrk="1" fontAlgn="auto" hangingPunct="1">
              <a:lnSpc>
                <a:spcPct val="100000"/>
              </a:lnSpc>
              <a:spcBef>
                <a:spcPct val="20000"/>
              </a:spcBef>
              <a:spcAft>
                <a:spcPts val="0"/>
              </a:spcAft>
              <a:buFont typeface="Wingdings" pitchFamily="2" charset="2"/>
              <a:buAutoNum type="arabicPeriod"/>
              <a:defRPr/>
            </a:pPr>
            <a:r>
              <a:rPr lang="de-DE" altLang="de-DE" sz="2400" kern="1200" dirty="0">
                <a:latin typeface="Calibri"/>
              </a:rPr>
              <a:t>naturwissenschaftlich und mathematisch </a:t>
            </a:r>
          </a:p>
          <a:p>
            <a:pPr marL="609600" lvl="0" indent="-609600" defTabSz="1008063" eaLnBrk="1" fontAlgn="auto" hangingPunct="1">
              <a:lnSpc>
                <a:spcPct val="100000"/>
              </a:lnSpc>
              <a:spcBef>
                <a:spcPct val="20000"/>
              </a:spcBef>
              <a:spcAft>
                <a:spcPts val="0"/>
              </a:spcAft>
              <a:buFont typeface="Wingdings" pitchFamily="2" charset="2"/>
              <a:buAutoNum type="arabicPeriod"/>
              <a:defRPr/>
            </a:pPr>
            <a:r>
              <a:rPr lang="de-DE" altLang="de-DE" sz="2400" kern="1200" dirty="0">
                <a:latin typeface="Calibri"/>
              </a:rPr>
              <a:t>ökonomisch und </a:t>
            </a:r>
            <a:r>
              <a:rPr lang="de-DE" altLang="de-DE" sz="2400" kern="1200" dirty="0" err="1">
                <a:latin typeface="Calibri"/>
              </a:rPr>
              <a:t>lebenskundlich</a:t>
            </a:r>
            <a:endParaRPr lang="de-DE" altLang="de-DE" sz="2400" kern="1200" dirty="0">
              <a:latin typeface="Calibri"/>
            </a:endParaRPr>
          </a:p>
          <a:p>
            <a:pPr marL="609600" lvl="0" indent="-609600" defTabSz="1008063" eaLnBrk="1" fontAlgn="auto" hangingPunct="1">
              <a:lnSpc>
                <a:spcPct val="100000"/>
              </a:lnSpc>
              <a:spcBef>
                <a:spcPct val="20000"/>
              </a:spcBef>
              <a:spcAft>
                <a:spcPts val="0"/>
              </a:spcAft>
              <a:buFont typeface="Wingdings" pitchFamily="2" charset="2"/>
              <a:buAutoNum type="arabicPeriod"/>
              <a:defRPr/>
            </a:pPr>
            <a:r>
              <a:rPr lang="de-DE" altLang="de-DE" sz="2400" kern="1200" dirty="0">
                <a:latin typeface="Calibri"/>
              </a:rPr>
              <a:t>musisch-kreativ </a:t>
            </a:r>
          </a:p>
          <a:p>
            <a:pPr marL="609600" lvl="0" indent="-609600" defTabSz="1008063" eaLnBrk="1" fontAlgn="auto" hangingPunct="1">
              <a:lnSpc>
                <a:spcPct val="100000"/>
              </a:lnSpc>
              <a:spcBef>
                <a:spcPct val="20000"/>
              </a:spcBef>
              <a:spcAft>
                <a:spcPts val="0"/>
              </a:spcAft>
              <a:buFont typeface="Wingdings" pitchFamily="2" charset="2"/>
              <a:buAutoNum type="arabicPeriod"/>
              <a:defRPr/>
            </a:pPr>
            <a:r>
              <a:rPr lang="de-DE" altLang="de-DE" sz="2400" kern="1200" dirty="0">
                <a:latin typeface="Calibri"/>
              </a:rPr>
              <a:t>andere </a:t>
            </a:r>
          </a:p>
          <a:p>
            <a:pPr marL="0" lvl="0" indent="0" defTabSz="1008063" eaLnBrk="1" fontAlgn="auto" hangingPunct="1">
              <a:lnSpc>
                <a:spcPct val="100000"/>
              </a:lnSpc>
              <a:spcBef>
                <a:spcPct val="20000"/>
              </a:spcBef>
              <a:spcAft>
                <a:spcPts val="0"/>
              </a:spcAft>
              <a:buNone/>
              <a:defRPr/>
            </a:pPr>
            <a:endParaRPr lang="de-DE" altLang="de-DE" sz="2400" kern="1200" dirty="0" smtClean="0">
              <a:solidFill>
                <a:srgbClr val="4F81BD">
                  <a:lumMod val="75000"/>
                </a:srgbClr>
              </a:solidFill>
              <a:latin typeface="Calibri"/>
            </a:endParaRPr>
          </a:p>
          <a:p>
            <a:pPr marL="0" lvl="0" indent="0" defTabSz="1008063" eaLnBrk="1" fontAlgn="auto" hangingPunct="1">
              <a:lnSpc>
                <a:spcPct val="100000"/>
              </a:lnSpc>
              <a:spcBef>
                <a:spcPct val="20000"/>
              </a:spcBef>
              <a:spcAft>
                <a:spcPts val="0"/>
              </a:spcAft>
              <a:buNone/>
              <a:defRPr/>
            </a:pPr>
            <a:r>
              <a:rPr lang="de-DE" altLang="de-DE" sz="2400" kern="1200" dirty="0" smtClean="0">
                <a:solidFill>
                  <a:srgbClr val="FF0000"/>
                </a:solidFill>
                <a:latin typeface="Calibri"/>
              </a:rPr>
              <a:t>1-5</a:t>
            </a:r>
            <a:r>
              <a:rPr lang="de-DE" altLang="de-DE" sz="2400" kern="1200" dirty="0">
                <a:solidFill>
                  <a:srgbClr val="FF0000"/>
                </a:solidFill>
                <a:latin typeface="Calibri"/>
              </a:rPr>
              <a:t>: schulautonom </a:t>
            </a:r>
            <a:r>
              <a:rPr lang="de-DE" altLang="de-DE" sz="2400" u="sng" kern="1200" dirty="0">
                <a:solidFill>
                  <a:srgbClr val="FF0000"/>
                </a:solidFill>
                <a:latin typeface="Calibri"/>
              </a:rPr>
              <a:t>ohne</a:t>
            </a:r>
            <a:r>
              <a:rPr lang="de-DE" altLang="de-DE" sz="2400" kern="1200" dirty="0">
                <a:solidFill>
                  <a:srgbClr val="FF0000"/>
                </a:solidFill>
                <a:latin typeface="Calibri"/>
              </a:rPr>
              <a:t> Stundenausmaßerweiterung</a:t>
            </a:r>
          </a:p>
          <a:p>
            <a:pPr defTabSz="715963" eaLnBrk="1" hangingPunct="1">
              <a:lnSpc>
                <a:spcPct val="100000"/>
              </a:lnSpc>
              <a:buClr>
                <a:srgbClr val="0000FF"/>
              </a:buClr>
              <a:buFont typeface="Wingdings" pitchFamily="2" charset="2"/>
              <a:buChar char="Ø"/>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Die Neue Mittelschule (NMS)) </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56065104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indent="0" defTabSz="715963" eaLnBrk="1" hangingPunct="1">
              <a:lnSpc>
                <a:spcPct val="100000"/>
              </a:lnSpc>
              <a:buClr>
                <a:srgbClr val="0000FF"/>
              </a:buClr>
              <a:buNone/>
              <a:defRPr/>
            </a:pPr>
            <a:r>
              <a:rPr lang="de-AT" sz="2400" b="1" dirty="0" smtClean="0">
                <a:latin typeface="Calibri" pitchFamily="34" charset="0"/>
              </a:rPr>
              <a:t>Aufnahme: </a:t>
            </a:r>
          </a:p>
          <a:p>
            <a:pPr marL="0" indent="0" defTabSz="715963" eaLnBrk="1" hangingPunct="1">
              <a:lnSpc>
                <a:spcPct val="100000"/>
              </a:lnSpc>
              <a:buClr>
                <a:srgbClr val="0000FF"/>
              </a:buClr>
              <a:buNone/>
              <a:defRPr/>
            </a:pPr>
            <a:r>
              <a:rPr lang="de-AT" sz="2400" dirty="0" smtClean="0">
                <a:latin typeface="Calibri" pitchFamily="34" charset="0"/>
              </a:rPr>
              <a:t>Erfolgreicher </a:t>
            </a:r>
            <a:r>
              <a:rPr lang="de-AT" sz="2400" dirty="0">
                <a:latin typeface="Calibri" pitchFamily="34" charset="0"/>
              </a:rPr>
              <a:t>Abschluss der 4. Stufe VS</a:t>
            </a:r>
          </a:p>
          <a:p>
            <a:pPr marL="0" indent="0" defTabSz="715963" eaLnBrk="1" hangingPunct="1">
              <a:lnSpc>
                <a:spcPct val="100000"/>
              </a:lnSpc>
              <a:buClr>
                <a:srgbClr val="0000FF"/>
              </a:buClr>
              <a:buNone/>
              <a:defRPr/>
            </a:pPr>
            <a:r>
              <a:rPr lang="de-AT" sz="2400" dirty="0" smtClean="0">
                <a:latin typeface="Calibri" pitchFamily="34" charset="0"/>
              </a:rPr>
              <a:t>Eignungsprüfung </a:t>
            </a:r>
            <a:r>
              <a:rPr lang="de-AT" sz="2400" dirty="0">
                <a:latin typeface="Calibri" pitchFamily="34" charset="0"/>
              </a:rPr>
              <a:t>für Sonderformen: </a:t>
            </a:r>
            <a:r>
              <a:rPr lang="de-AT" sz="2400" dirty="0" smtClean="0">
                <a:latin typeface="Calibri" pitchFamily="34" charset="0"/>
              </a:rPr>
              <a:t>Neue </a:t>
            </a:r>
            <a:r>
              <a:rPr lang="de-AT" sz="2400" dirty="0">
                <a:latin typeface="Calibri" pitchFamily="34" charset="0"/>
              </a:rPr>
              <a:t>Sport- und Neue Musik-Mittelschule</a:t>
            </a:r>
          </a:p>
          <a:p>
            <a:pPr marL="0" indent="0" defTabSz="715963" eaLnBrk="1" hangingPunct="1">
              <a:lnSpc>
                <a:spcPct val="100000"/>
              </a:lnSpc>
              <a:buClr>
                <a:srgbClr val="0000FF"/>
              </a:buClr>
              <a:buNone/>
              <a:defRPr/>
            </a:pPr>
            <a:endParaRPr lang="de-AT" sz="2400" dirty="0">
              <a:latin typeface="Calibri" pitchFamily="34" charset="0"/>
            </a:endParaRPr>
          </a:p>
          <a:p>
            <a:pPr marL="0" indent="0" defTabSz="715963" eaLnBrk="1" hangingPunct="1">
              <a:lnSpc>
                <a:spcPct val="100000"/>
              </a:lnSpc>
              <a:buClr>
                <a:srgbClr val="0000FF"/>
              </a:buClr>
              <a:buNone/>
              <a:defRPr/>
            </a:pPr>
            <a:endParaRPr lang="de-AT" sz="2400" dirty="0" smtClean="0">
              <a:latin typeface="Calibri" pitchFamily="34" charset="0"/>
            </a:endParaRPr>
          </a:p>
          <a:p>
            <a:pPr marL="0" indent="0" defTabSz="715963" eaLnBrk="1" hangingPunct="1">
              <a:lnSpc>
                <a:spcPct val="100000"/>
              </a:lnSpc>
              <a:buClr>
                <a:srgbClr val="0000FF"/>
              </a:buClr>
              <a:buNone/>
              <a:defRPr/>
            </a:pPr>
            <a:endParaRPr lang="de-AT" sz="2400" dirty="0">
              <a:latin typeface="Calibri" pitchFamily="34" charset="0"/>
            </a:endParaRPr>
          </a:p>
          <a:p>
            <a:pPr marL="0" indent="0" defTabSz="715963" eaLnBrk="1" hangingPunct="1">
              <a:lnSpc>
                <a:spcPct val="100000"/>
              </a:lnSpc>
              <a:buClr>
                <a:srgbClr val="0000FF"/>
              </a:buClr>
              <a:buNone/>
              <a:defRPr/>
            </a:pPr>
            <a:endParaRPr lang="de-AT" sz="2400" dirty="0" smtClean="0">
              <a:latin typeface="Calibri" pitchFamily="34" charset="0"/>
            </a:endParaRPr>
          </a:p>
          <a:p>
            <a:pPr marL="0" indent="0" defTabSz="715963" eaLnBrk="1" hangingPunct="1">
              <a:lnSpc>
                <a:spcPct val="100000"/>
              </a:lnSpc>
              <a:buClr>
                <a:srgbClr val="0000FF"/>
              </a:buClr>
              <a:buNone/>
              <a:defRPr/>
            </a:pPr>
            <a:r>
              <a:rPr lang="de-AT" sz="2400" dirty="0" smtClean="0">
                <a:latin typeface="Calibri" pitchFamily="34" charset="0"/>
              </a:rPr>
              <a:t>Unterricht </a:t>
            </a:r>
            <a:r>
              <a:rPr lang="de-AT" sz="2400" dirty="0">
                <a:latin typeface="Calibri" pitchFamily="34" charset="0"/>
              </a:rPr>
              <a:t>in der heterogenen Stammklasse</a:t>
            </a:r>
          </a:p>
          <a:p>
            <a:pPr marL="0" indent="0" defTabSz="715963" eaLnBrk="1" hangingPunct="1">
              <a:lnSpc>
                <a:spcPct val="100000"/>
              </a:lnSpc>
              <a:buClr>
                <a:srgbClr val="0000FF"/>
              </a:buClr>
              <a:buNone/>
              <a:defRPr/>
            </a:pPr>
            <a:r>
              <a:rPr lang="de-AT" sz="2400" dirty="0" smtClean="0">
                <a:latin typeface="Calibri" pitchFamily="34" charset="0"/>
              </a:rPr>
              <a:t>Beurteilung in der 7. und 8. Stufe in D, M, E nach: </a:t>
            </a:r>
            <a:endParaRPr lang="de-AT" sz="2400" dirty="0">
              <a:latin typeface="Calibri" pitchFamily="34" charset="0"/>
            </a:endParaRPr>
          </a:p>
          <a:p>
            <a:pPr marL="0" indent="0" defTabSz="715963" eaLnBrk="1" hangingPunct="1">
              <a:lnSpc>
                <a:spcPct val="100000"/>
              </a:lnSpc>
              <a:buClr>
                <a:srgbClr val="0000FF"/>
              </a:buClr>
              <a:buNone/>
              <a:defRPr/>
            </a:pPr>
            <a:r>
              <a:rPr lang="de-AT" sz="2400" b="1" dirty="0">
                <a:latin typeface="Calibri" pitchFamily="34" charset="0"/>
              </a:rPr>
              <a:t>vertiefter</a:t>
            </a:r>
            <a:r>
              <a:rPr lang="de-AT" sz="2400" dirty="0">
                <a:latin typeface="Calibri" pitchFamily="34" charset="0"/>
              </a:rPr>
              <a:t> oder </a:t>
            </a:r>
            <a:r>
              <a:rPr lang="de-AT" sz="2400" b="1" dirty="0">
                <a:latin typeface="Calibri" pitchFamily="34" charset="0"/>
              </a:rPr>
              <a:t>grundlegender Allgemeinbildung</a:t>
            </a:r>
          </a:p>
          <a:p>
            <a:pPr defTabSz="715963" eaLnBrk="1" hangingPunct="1">
              <a:lnSpc>
                <a:spcPct val="150000"/>
              </a:lnSpc>
              <a:buClr>
                <a:srgbClr val="0000FF"/>
              </a:buClr>
              <a:buFont typeface="Wingdings" pitchFamily="2" charset="2"/>
              <a:buChar char="§"/>
              <a:defRPr/>
            </a:pPr>
            <a:endParaRPr lang="de-AT" sz="2400" dirty="0">
              <a:latin typeface="Calibri" pitchFamily="34" charset="0"/>
            </a:endParaRPr>
          </a:p>
          <a:p>
            <a:pPr defTabSz="715963" eaLnBrk="1" hangingPunct="1">
              <a:lnSpc>
                <a:spcPct val="150000"/>
              </a:lnSpc>
              <a:buClr>
                <a:srgbClr val="0000FF"/>
              </a:buClr>
              <a:buFont typeface="Wingdings" pitchFamily="2" charset="2"/>
              <a:buChar char="Ø"/>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Die Neue Mittelschule (NMS)) </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8877499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Clr>
                <a:srgbClr val="0000FF"/>
              </a:buClr>
              <a:buFont typeface="Wingdings" pitchFamily="2" charset="2"/>
              <a:buChar char="§"/>
              <a:defRPr/>
            </a:pPr>
            <a:endParaRPr lang="de-AT" sz="2400" dirty="0">
              <a:latin typeface="Calibri" pitchFamily="34" charset="0"/>
            </a:endParaRPr>
          </a:p>
          <a:p>
            <a:pPr defTabSz="715963" eaLnBrk="1" hangingPunct="1">
              <a:lnSpc>
                <a:spcPct val="150000"/>
              </a:lnSpc>
              <a:buClr>
                <a:srgbClr val="0000FF"/>
              </a:buClr>
              <a:buFont typeface="Wingdings" pitchFamily="2" charset="2"/>
              <a:buChar char="Ø"/>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Die Neue Mittelschule (NMS</a:t>
            </a:r>
            <a:r>
              <a:rPr lang="de-AT" sz="2800" b="1" dirty="0" smtClean="0">
                <a:solidFill>
                  <a:srgbClr val="0000FF"/>
                </a:solidFill>
                <a:latin typeface="Calibri" pitchFamily="34" charset="0"/>
                <a:ea typeface="Arial Unicode MS" pitchFamily="34" charset="-128"/>
                <a:cs typeface="Arial Unicode MS" pitchFamily="34" charset="-128"/>
              </a:rPr>
              <a:t>) </a:t>
            </a:r>
            <a:endParaRPr lang="de-DE" sz="2800" b="1" dirty="0">
              <a:solidFill>
                <a:srgbClr val="0000FF"/>
              </a:solidFill>
              <a:latin typeface="Calibri" pitchFamily="34" charset="0"/>
              <a:ea typeface="Arial Unicode MS" pitchFamily="34" charset="-128"/>
              <a:cs typeface="Arial Unicode MS" pitchFamily="34" charset="-128"/>
            </a:endParaRPr>
          </a:p>
        </p:txBody>
      </p:sp>
      <p:pic>
        <p:nvPicPr>
          <p:cNvPr id="4" name="Grafik 5"/>
          <p:cNvPicPr>
            <a:picLocks noChangeAspect="1"/>
          </p:cNvPicPr>
          <p:nvPr/>
        </p:nvPicPr>
        <p:blipFill>
          <a:blip r:embed="rId3"/>
          <a:srcRect/>
          <a:stretch>
            <a:fillRect/>
          </a:stretch>
        </p:blipFill>
        <p:spPr bwMode="auto">
          <a:xfrm>
            <a:off x="1907704" y="1340768"/>
            <a:ext cx="5400600" cy="4352095"/>
          </a:xfrm>
          <a:prstGeom prst="rect">
            <a:avLst/>
          </a:prstGeom>
          <a:noFill/>
          <a:ln w="9525">
            <a:noFill/>
            <a:miter lim="800000"/>
            <a:headEnd/>
            <a:tailEnd/>
          </a:ln>
        </p:spPr>
      </p:pic>
    </p:spTree>
    <p:extLst>
      <p:ext uri="{BB962C8B-B14F-4D97-AF65-F5344CB8AC3E}">
        <p14:creationId xmlns:p14="http://schemas.microsoft.com/office/powerpoint/2010/main" val="314106241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00000"/>
              </a:lnSpc>
              <a:buClr>
                <a:srgbClr val="0000FF"/>
              </a:buClr>
              <a:buFont typeface="Wingdings" pitchFamily="2" charset="2"/>
              <a:buChar char="§"/>
              <a:defRPr/>
            </a:pPr>
            <a:r>
              <a:rPr lang="de-AT" sz="2400" dirty="0" smtClean="0">
                <a:latin typeface="Calibri" pitchFamily="34" charset="0"/>
              </a:rPr>
              <a:t>Campus </a:t>
            </a:r>
            <a:r>
              <a:rPr lang="de-AT" sz="2400" dirty="0" err="1">
                <a:latin typeface="Calibri" pitchFamily="34" charset="0"/>
              </a:rPr>
              <a:t>Mirabell</a:t>
            </a: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a:latin typeface="Calibri" pitchFamily="34" charset="0"/>
              </a:rPr>
              <a:t>P40 (Technische NMS)  </a:t>
            </a:r>
          </a:p>
          <a:p>
            <a:pPr defTabSz="715963" eaLnBrk="1" hangingPunct="1">
              <a:lnSpc>
                <a:spcPct val="100000"/>
              </a:lnSpc>
              <a:buClr>
                <a:srgbClr val="0000FF"/>
              </a:buClr>
              <a:buFont typeface="Wingdings" pitchFamily="2" charset="2"/>
              <a:buChar char="§"/>
              <a:defRPr/>
            </a:pPr>
            <a:r>
              <a:rPr lang="de-AT" sz="2400" dirty="0">
                <a:latin typeface="Calibri" pitchFamily="34" charset="0"/>
              </a:rPr>
              <a:t>Lehen</a:t>
            </a:r>
          </a:p>
          <a:p>
            <a:pPr defTabSz="715963" eaLnBrk="1" hangingPunct="1">
              <a:lnSpc>
                <a:spcPct val="100000"/>
              </a:lnSpc>
              <a:buClr>
                <a:srgbClr val="0000FF"/>
              </a:buClr>
              <a:buFont typeface="Wingdings" pitchFamily="2" charset="2"/>
              <a:buChar char="§"/>
              <a:defRPr/>
            </a:pPr>
            <a:r>
              <a:rPr lang="de-AT" sz="2400" dirty="0" err="1">
                <a:latin typeface="Calibri" pitchFamily="34" charset="0"/>
              </a:rPr>
              <a:t>Liefering</a:t>
            </a:r>
            <a:endParaRPr lang="de-AT" sz="2400" dirty="0">
              <a:latin typeface="Calibri" pitchFamily="34" charset="0"/>
            </a:endParaRPr>
          </a:p>
          <a:p>
            <a:pPr defTabSz="715963" eaLnBrk="1" hangingPunct="1">
              <a:lnSpc>
                <a:spcPct val="100000"/>
              </a:lnSpc>
              <a:buClr>
                <a:srgbClr val="0000FF"/>
              </a:buClr>
              <a:buFont typeface="Wingdings" pitchFamily="2" charset="2"/>
              <a:buChar char="§"/>
              <a:defRPr/>
            </a:pPr>
            <a:r>
              <a:rPr lang="de-AT" sz="2400" dirty="0" err="1">
                <a:latin typeface="Calibri" pitchFamily="34" charset="0"/>
              </a:rPr>
              <a:t>Maxglan</a:t>
            </a:r>
            <a:r>
              <a:rPr lang="de-AT" sz="2400" dirty="0">
                <a:latin typeface="Calibri" pitchFamily="34" charset="0"/>
              </a:rPr>
              <a:t> 1</a:t>
            </a:r>
          </a:p>
          <a:p>
            <a:pPr defTabSz="715963" eaLnBrk="1" hangingPunct="1">
              <a:lnSpc>
                <a:spcPct val="100000"/>
              </a:lnSpc>
              <a:buClr>
                <a:srgbClr val="0000FF"/>
              </a:buClr>
              <a:buFont typeface="Wingdings" pitchFamily="2" charset="2"/>
              <a:buChar char="§"/>
              <a:defRPr/>
            </a:pPr>
            <a:r>
              <a:rPr lang="de-AT" sz="2400" dirty="0" err="1">
                <a:latin typeface="Calibri" pitchFamily="34" charset="0"/>
              </a:rPr>
              <a:t>Maxglan</a:t>
            </a:r>
            <a:r>
              <a:rPr lang="de-AT" sz="2400" dirty="0">
                <a:latin typeface="Calibri" pitchFamily="34" charset="0"/>
              </a:rPr>
              <a:t> 2 </a:t>
            </a:r>
          </a:p>
          <a:p>
            <a:pPr defTabSz="715963" eaLnBrk="1" hangingPunct="1">
              <a:lnSpc>
                <a:spcPct val="100000"/>
              </a:lnSpc>
              <a:buClr>
                <a:srgbClr val="0000FF"/>
              </a:buClr>
              <a:buFont typeface="Wingdings" pitchFamily="2" charset="2"/>
              <a:buChar char="§"/>
              <a:defRPr/>
            </a:pPr>
            <a:r>
              <a:rPr lang="de-AT" sz="2400" dirty="0">
                <a:latin typeface="Calibri" pitchFamily="34" charset="0"/>
              </a:rPr>
              <a:t>Nonntal</a:t>
            </a:r>
          </a:p>
          <a:p>
            <a:pPr defTabSz="715963" eaLnBrk="1" hangingPunct="1">
              <a:lnSpc>
                <a:spcPct val="100000"/>
              </a:lnSpc>
              <a:buClr>
                <a:srgbClr val="0000FF"/>
              </a:buClr>
              <a:buFont typeface="Wingdings" pitchFamily="2" charset="2"/>
              <a:buChar char="§"/>
              <a:defRPr/>
            </a:pPr>
            <a:r>
              <a:rPr lang="de-AT" sz="2400" dirty="0">
                <a:latin typeface="Calibri" pitchFamily="34" charset="0"/>
              </a:rPr>
              <a:t>Schlossstraße</a:t>
            </a:r>
          </a:p>
          <a:p>
            <a:pPr defTabSz="715963" eaLnBrk="1" hangingPunct="1">
              <a:lnSpc>
                <a:spcPct val="100000"/>
              </a:lnSpc>
              <a:buClr>
                <a:srgbClr val="0000FF"/>
              </a:buClr>
              <a:buFont typeface="Wingdings" pitchFamily="2" charset="2"/>
              <a:buChar char="§"/>
              <a:defRPr/>
            </a:pPr>
            <a:r>
              <a:rPr lang="de-AT" sz="2400" dirty="0">
                <a:latin typeface="Calibri" pitchFamily="34" charset="0"/>
              </a:rPr>
              <a:t>Taxham</a:t>
            </a:r>
          </a:p>
          <a:p>
            <a:pPr defTabSz="715963" eaLnBrk="1" hangingPunct="1">
              <a:lnSpc>
                <a:spcPct val="100000"/>
              </a:lnSpc>
              <a:buClr>
                <a:srgbClr val="0000FF"/>
              </a:buClr>
              <a:buFont typeface="Wingdings" pitchFamily="2" charset="2"/>
              <a:buChar char="§"/>
              <a:defRPr/>
            </a:pPr>
            <a:r>
              <a:rPr lang="de-AT" sz="2400" dirty="0">
                <a:latin typeface="Calibri" pitchFamily="34" charset="0"/>
              </a:rPr>
              <a:t>Praxis-NMS</a:t>
            </a:r>
          </a:p>
          <a:p>
            <a:pPr marL="0" indent="0" defTabSz="715963" eaLnBrk="1" hangingPunct="1">
              <a:lnSpc>
                <a:spcPct val="100000"/>
              </a:lnSpc>
              <a:buClr>
                <a:srgbClr val="0000FF"/>
              </a:buClr>
              <a:buNone/>
              <a:defRPr/>
            </a:pPr>
            <a:r>
              <a:rPr lang="de-AT" sz="2400" dirty="0">
                <a:latin typeface="Calibri" pitchFamily="34" charset="0"/>
              </a:rPr>
              <a:t>--------------------------------------------------</a:t>
            </a:r>
          </a:p>
          <a:p>
            <a:pPr marL="0" indent="0" defTabSz="715963" eaLnBrk="1" hangingPunct="1">
              <a:lnSpc>
                <a:spcPct val="100000"/>
              </a:lnSpc>
              <a:buClr>
                <a:srgbClr val="0000FF"/>
              </a:buClr>
              <a:buNone/>
              <a:defRPr/>
            </a:pPr>
            <a:r>
              <a:rPr lang="de-AT" sz="2400" b="1" dirty="0">
                <a:latin typeface="Calibri" pitchFamily="34" charset="0"/>
              </a:rPr>
              <a:t>Privatschulen</a:t>
            </a:r>
          </a:p>
          <a:p>
            <a:pPr defTabSz="715963" eaLnBrk="1" hangingPunct="1">
              <a:lnSpc>
                <a:spcPct val="100000"/>
              </a:lnSpc>
              <a:buClr>
                <a:srgbClr val="0000FF"/>
              </a:buClr>
              <a:buFont typeface="Wingdings" pitchFamily="2" charset="2"/>
              <a:buChar char="§"/>
              <a:defRPr/>
            </a:pPr>
            <a:r>
              <a:rPr lang="de-AT" sz="2400" dirty="0" err="1">
                <a:latin typeface="Calibri" pitchFamily="34" charset="0"/>
              </a:rPr>
              <a:t>Evang.Diakonie</a:t>
            </a:r>
            <a:r>
              <a:rPr lang="de-AT" sz="2400" dirty="0">
                <a:latin typeface="Calibri" pitchFamily="34" charset="0"/>
              </a:rPr>
              <a:t> </a:t>
            </a:r>
          </a:p>
          <a:p>
            <a:pPr defTabSz="715963" eaLnBrk="1" hangingPunct="1">
              <a:lnSpc>
                <a:spcPct val="100000"/>
              </a:lnSpc>
              <a:buClr>
                <a:srgbClr val="0000FF"/>
              </a:buClr>
              <a:buFont typeface="Wingdings" pitchFamily="2" charset="2"/>
              <a:buChar char="§"/>
              <a:defRPr/>
            </a:pPr>
            <a:r>
              <a:rPr lang="de-AT" sz="2400" dirty="0" err="1">
                <a:latin typeface="Calibri" pitchFamily="34" charset="0"/>
              </a:rPr>
              <a:t>Goldenstein</a:t>
            </a:r>
            <a:r>
              <a:rPr lang="de-AT" sz="2400" dirty="0">
                <a:latin typeface="Calibri" pitchFamily="34" charset="0"/>
              </a:rPr>
              <a:t> </a:t>
            </a:r>
          </a:p>
          <a:p>
            <a:pPr marL="0" indent="0" defTabSz="715963" eaLnBrk="1" hangingPunct="1">
              <a:lnSpc>
                <a:spcPct val="100000"/>
              </a:lnSpc>
              <a:buClr>
                <a:srgbClr val="0000FF"/>
              </a:buClr>
              <a:buNone/>
              <a:defRPr/>
            </a:pPr>
            <a:endParaRPr lang="de-AT" sz="2400" dirty="0" smtClean="0">
              <a:latin typeface="Calibri" pitchFamily="34" charset="0"/>
            </a:endParaRP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Die Neue Mittelschule (NMS)</a:t>
            </a:r>
          </a:p>
        </p:txBody>
      </p:sp>
    </p:spTree>
    <p:extLst>
      <p:ext uri="{BB962C8B-B14F-4D97-AF65-F5344CB8AC3E}">
        <p14:creationId xmlns:p14="http://schemas.microsoft.com/office/powerpoint/2010/main" val="412018851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683568" y="1988840"/>
            <a:ext cx="8208267" cy="4321175"/>
          </a:xfrm>
          <a:noFill/>
        </p:spPr>
        <p:txBody>
          <a:bodyPr/>
          <a:lstStyle/>
          <a:p>
            <a:pPr marL="0" indent="0" eaLnBrk="1" hangingPunct="1">
              <a:lnSpc>
                <a:spcPct val="80000"/>
              </a:lnSpc>
              <a:buNone/>
            </a:pPr>
            <a:r>
              <a:rPr lang="de-AT" altLang="de-DE" sz="2000" dirty="0" smtClean="0">
                <a:latin typeface="Calibri" pitchFamily="34" charset="0"/>
              </a:rPr>
              <a:t>4 Schwerpunkte mit folgenden  </a:t>
            </a:r>
          </a:p>
          <a:p>
            <a:pPr marL="0" indent="0" eaLnBrk="1" hangingPunct="1">
              <a:lnSpc>
                <a:spcPct val="80000"/>
              </a:lnSpc>
              <a:buNone/>
            </a:pPr>
            <a:endParaRPr lang="de-AT" altLang="de-DE" sz="2000" dirty="0">
              <a:latin typeface="Calibri" pitchFamily="34" charset="0"/>
            </a:endParaRPr>
          </a:p>
          <a:p>
            <a:pPr marL="0" indent="0" eaLnBrk="1" hangingPunct="1">
              <a:lnSpc>
                <a:spcPct val="80000"/>
              </a:lnSpc>
              <a:buNone/>
            </a:pPr>
            <a:r>
              <a:rPr lang="de-AT" altLang="de-DE" sz="2000" b="1" dirty="0" smtClean="0">
                <a:latin typeface="Calibri" pitchFamily="34" charset="0"/>
              </a:rPr>
              <a:t>Wahlpflichtfächern:</a:t>
            </a:r>
            <a:r>
              <a:rPr lang="de-AT" altLang="de-DE" sz="2000" dirty="0" smtClean="0">
                <a:latin typeface="Calibri" pitchFamily="34" charset="0"/>
              </a:rPr>
              <a:t> </a:t>
            </a:r>
          </a:p>
          <a:p>
            <a:pPr eaLnBrk="1" hangingPunct="1">
              <a:lnSpc>
                <a:spcPct val="80000"/>
              </a:lnSpc>
              <a:buClr>
                <a:srgbClr val="0000FF"/>
              </a:buClr>
              <a:buFont typeface="Wingdings" pitchFamily="2" charset="2"/>
              <a:buChar char="§"/>
            </a:pPr>
            <a:r>
              <a:rPr lang="de-AT" altLang="de-DE" sz="2000" dirty="0" smtClean="0">
                <a:latin typeface="Calibri" pitchFamily="34" charset="0"/>
              </a:rPr>
              <a:t>Kreativwerkstatt (techn. und textiles Werken, ME, BE) </a:t>
            </a:r>
          </a:p>
          <a:p>
            <a:pPr eaLnBrk="1" hangingPunct="1">
              <a:lnSpc>
                <a:spcPct val="80000"/>
              </a:lnSpc>
              <a:buClr>
                <a:srgbClr val="0000FF"/>
              </a:buClr>
              <a:buFont typeface="Wingdings" pitchFamily="2" charset="2"/>
              <a:buChar char="§"/>
            </a:pPr>
            <a:r>
              <a:rPr lang="de-AT" altLang="de-DE" sz="2000" dirty="0" smtClean="0">
                <a:latin typeface="Calibri" pitchFamily="34" charset="0"/>
              </a:rPr>
              <a:t>Kreativwerkstatt (D,E,M) </a:t>
            </a:r>
          </a:p>
          <a:p>
            <a:pPr eaLnBrk="1" hangingPunct="1">
              <a:lnSpc>
                <a:spcPct val="80000"/>
              </a:lnSpc>
              <a:buClr>
                <a:srgbClr val="0000FF"/>
              </a:buClr>
              <a:buFont typeface="Wingdings" pitchFamily="2" charset="2"/>
              <a:buChar char="§"/>
            </a:pPr>
            <a:r>
              <a:rPr lang="de-AT" altLang="de-DE" sz="2000" dirty="0" smtClean="0">
                <a:latin typeface="Calibri" pitchFamily="34" charset="0"/>
              </a:rPr>
              <a:t>Wirtschaftsrechnen und Informatik </a:t>
            </a:r>
          </a:p>
          <a:p>
            <a:pPr eaLnBrk="1" hangingPunct="1">
              <a:lnSpc>
                <a:spcPct val="80000"/>
              </a:lnSpc>
              <a:buClr>
                <a:srgbClr val="0000FF"/>
              </a:buClr>
              <a:buFont typeface="Wingdings" pitchFamily="2" charset="2"/>
              <a:buChar char="§"/>
            </a:pPr>
            <a:r>
              <a:rPr lang="de-AT" altLang="de-DE" sz="2000" dirty="0" smtClean="0">
                <a:latin typeface="Calibri" pitchFamily="34" charset="0"/>
              </a:rPr>
              <a:t>Italienisch </a:t>
            </a:r>
          </a:p>
          <a:p>
            <a:pPr marL="93663" indent="0" eaLnBrk="1" hangingPunct="1">
              <a:lnSpc>
                <a:spcPct val="80000"/>
              </a:lnSpc>
              <a:buNone/>
            </a:pPr>
            <a:endParaRPr lang="de-AT" altLang="de-DE" sz="2000" dirty="0">
              <a:latin typeface="Calibri" pitchFamily="34" charset="0"/>
            </a:endParaRPr>
          </a:p>
          <a:p>
            <a:pPr marL="0" indent="0" eaLnBrk="1" hangingPunct="1">
              <a:lnSpc>
                <a:spcPct val="80000"/>
              </a:lnSpc>
              <a:buNone/>
            </a:pPr>
            <a:r>
              <a:rPr lang="de-AT" altLang="de-DE" sz="2000" b="1" dirty="0" smtClean="0">
                <a:latin typeface="Calibri" pitchFamily="34" charset="0"/>
              </a:rPr>
              <a:t>Berufsorientierung</a:t>
            </a:r>
            <a:r>
              <a:rPr lang="de-AT" altLang="de-DE" sz="2000" b="1" dirty="0">
                <a:latin typeface="Calibri" pitchFamily="34" charset="0"/>
              </a:rPr>
              <a:t>: </a:t>
            </a:r>
            <a:r>
              <a:rPr lang="de-AT" altLang="de-DE" sz="2000" dirty="0">
                <a:latin typeface="Calibri" pitchFamily="34" charset="0"/>
              </a:rPr>
              <a:t>Fächerübergreifender und projektorientierter  Unterricht ab der 3. </a:t>
            </a:r>
            <a:r>
              <a:rPr lang="de-AT" altLang="de-DE" sz="2000" dirty="0" smtClean="0">
                <a:latin typeface="Calibri" pitchFamily="34" charset="0"/>
              </a:rPr>
              <a:t>Klasse</a:t>
            </a:r>
          </a:p>
          <a:p>
            <a:pPr marL="0" indent="0" eaLnBrk="1" hangingPunct="1">
              <a:lnSpc>
                <a:spcPct val="80000"/>
              </a:lnSpc>
              <a:buNone/>
            </a:pPr>
            <a:endParaRPr lang="de-AT" altLang="de-DE" sz="2000" dirty="0">
              <a:latin typeface="Calibri" pitchFamily="34" charset="0"/>
            </a:endParaRPr>
          </a:p>
          <a:p>
            <a:pPr marL="0" indent="0" eaLnBrk="1" hangingPunct="1">
              <a:lnSpc>
                <a:spcPct val="80000"/>
              </a:lnSpc>
              <a:buNone/>
            </a:pPr>
            <a:r>
              <a:rPr lang="de-AT" altLang="de-DE" sz="2000" dirty="0" smtClean="0">
                <a:latin typeface="Calibri" pitchFamily="34" charset="0"/>
              </a:rPr>
              <a:t>Integrationsklassen</a:t>
            </a:r>
            <a:endParaRPr lang="de-AT" altLang="de-DE" sz="2000" dirty="0">
              <a:latin typeface="Calibri" pitchFamily="34" charset="0"/>
            </a:endParaRPr>
          </a:p>
          <a:p>
            <a:pPr marL="355600" indent="0" eaLnBrk="1" hangingPunct="1">
              <a:lnSpc>
                <a:spcPct val="80000"/>
              </a:lnSpc>
              <a:buNone/>
            </a:pPr>
            <a:endParaRPr lang="de-AT" altLang="de-DE" sz="2000" dirty="0" smtClean="0">
              <a:latin typeface="Calibri" pitchFamily="34" charset="0"/>
            </a:endParaRPr>
          </a:p>
          <a:p>
            <a:pPr eaLnBrk="1" hangingPunct="1">
              <a:lnSpc>
                <a:spcPct val="80000"/>
              </a:lnSpc>
              <a:buFont typeface="Wingdings" pitchFamily="2" charset="2"/>
              <a:buNone/>
            </a:pPr>
            <a:r>
              <a:rPr lang="de-AT" altLang="de-DE" sz="2000" b="1" smtClean="0">
                <a:solidFill>
                  <a:srgbClr val="FF0000"/>
                </a:solidFill>
                <a:latin typeface="Calibri" pitchFamily="34" charset="0"/>
              </a:rPr>
              <a:t>Tagesbetreuung:</a:t>
            </a:r>
            <a:r>
              <a:rPr lang="de-AT" altLang="de-DE" sz="2000" b="1" dirty="0" smtClean="0">
                <a:solidFill>
                  <a:srgbClr val="FF0000"/>
                </a:solidFill>
                <a:latin typeface="Calibri" pitchFamily="34" charset="0"/>
              </a:rPr>
              <a:t>	</a:t>
            </a:r>
            <a:r>
              <a:rPr lang="de-AT" altLang="de-DE" sz="2000" b="1" smtClean="0">
                <a:solidFill>
                  <a:srgbClr val="FF0000"/>
                </a:solidFill>
                <a:latin typeface="Calibri" pitchFamily="34" charset="0"/>
              </a:rPr>
              <a:t>	                </a:t>
            </a:r>
            <a:r>
              <a:rPr lang="de-AT" altLang="de-DE" sz="2000" b="1" smtClean="0">
                <a:solidFill>
                  <a:srgbClr val="0000FF"/>
                </a:solidFill>
                <a:latin typeface="Calibri" pitchFamily="34" charset="0"/>
              </a:rPr>
              <a:t>www.campusmirabell-nms.salzburg.at</a:t>
            </a:r>
            <a:endParaRPr lang="de-AT" altLang="de-DE" sz="2000" b="1" dirty="0" smtClean="0">
              <a:solidFill>
                <a:srgbClr val="0000FF"/>
              </a:solidFill>
              <a:latin typeface="Calibri"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88641"/>
            <a:ext cx="2072680" cy="153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395536" y="260648"/>
            <a:ext cx="5832648" cy="646331"/>
          </a:xfrm>
          <a:prstGeom prst="rect">
            <a:avLst/>
          </a:prstGeom>
        </p:spPr>
        <p:txBody>
          <a:bodyPr wrap="square">
            <a:spAutoFit/>
          </a:bodyPr>
          <a:lstStyle/>
          <a:p>
            <a:pPr lvl="0" algn="ctr"/>
            <a:r>
              <a:rPr lang="de-AT" altLang="de-DE" sz="3600" b="1" kern="0" dirty="0">
                <a:solidFill>
                  <a:srgbClr val="0070C0"/>
                </a:solidFill>
                <a:latin typeface="Calibri" pitchFamily="34" charset="0"/>
                <a:ea typeface="+mj-ea"/>
                <a:cs typeface="+mj-cs"/>
              </a:rPr>
              <a:t>NMS Campus </a:t>
            </a:r>
            <a:r>
              <a:rPr lang="de-AT" altLang="de-DE" sz="3600" b="1" kern="0" dirty="0" err="1">
                <a:solidFill>
                  <a:srgbClr val="0070C0"/>
                </a:solidFill>
                <a:latin typeface="Calibri" pitchFamily="34" charset="0"/>
                <a:ea typeface="+mj-ea"/>
                <a:cs typeface="+mj-cs"/>
              </a:rPr>
              <a:t>Mirabell</a:t>
            </a:r>
            <a:endParaRPr lang="de-DE" altLang="de-DE" sz="3600" b="1" kern="0" dirty="0">
              <a:solidFill>
                <a:srgbClr val="0070C0"/>
              </a:solidFill>
              <a:latin typeface="Calibri" pitchFamily="34" charset="0"/>
              <a:ea typeface="+mj-ea"/>
              <a:cs typeface="+mj-cs"/>
            </a:endParaRPr>
          </a:p>
        </p:txBody>
      </p:sp>
      <p:sp>
        <p:nvSpPr>
          <p:cNvPr id="3" name="Textfeld 2"/>
          <p:cNvSpPr txBox="1"/>
          <p:nvPr/>
        </p:nvSpPr>
        <p:spPr>
          <a:xfrm>
            <a:off x="2771800" y="908720"/>
            <a:ext cx="3816424" cy="830997"/>
          </a:xfrm>
          <a:prstGeom prst="rect">
            <a:avLst/>
          </a:prstGeom>
          <a:noFill/>
        </p:spPr>
        <p:txBody>
          <a:bodyPr wrap="square" rtlCol="0">
            <a:spAutoFit/>
          </a:bodyPr>
          <a:lstStyle/>
          <a:p>
            <a:pPr lvl="0" algn="r"/>
            <a:r>
              <a:rPr lang="de-DE" altLang="de-DE" sz="1600" dirty="0">
                <a:solidFill>
                  <a:srgbClr val="000000"/>
                </a:solidFill>
                <a:latin typeface="Calibri" pitchFamily="34" charset="0"/>
              </a:rPr>
              <a:t>Leitung: </a:t>
            </a:r>
            <a:r>
              <a:rPr lang="de-AT" altLang="de-DE" sz="1600" dirty="0">
                <a:latin typeface="Calibri" pitchFamily="34" charset="0"/>
              </a:rPr>
              <a:t>DNMS Günther </a:t>
            </a:r>
            <a:r>
              <a:rPr lang="de-AT" altLang="de-DE" sz="1600" dirty="0" err="1">
                <a:latin typeface="Calibri" pitchFamily="34" charset="0"/>
              </a:rPr>
              <a:t>Doblinger</a:t>
            </a:r>
            <a:endParaRPr lang="de-DE" altLang="de-DE" sz="1600" dirty="0">
              <a:solidFill>
                <a:srgbClr val="0033CC"/>
              </a:solidFill>
              <a:latin typeface="Calibri" pitchFamily="34" charset="0"/>
            </a:endParaRPr>
          </a:p>
          <a:p>
            <a:pPr lvl="0" algn="r"/>
            <a:r>
              <a:rPr lang="de-DE" altLang="de-DE" sz="1600" dirty="0">
                <a:solidFill>
                  <a:srgbClr val="000000"/>
                </a:solidFill>
                <a:latin typeface="Calibri" pitchFamily="34" charset="0"/>
              </a:rPr>
              <a:t>Haydnstraße 3, 5020 Salzburg</a:t>
            </a:r>
          </a:p>
          <a:p>
            <a:pPr lvl="0" algn="r"/>
            <a:r>
              <a:rPr lang="de-AT" altLang="de-DE" sz="1600" dirty="0">
                <a:solidFill>
                  <a:srgbClr val="000000"/>
                </a:solidFill>
                <a:latin typeface="Calibri" pitchFamily="34" charset="0"/>
              </a:rPr>
              <a:t>Tel. 0662 - 872104</a:t>
            </a:r>
            <a:endParaRPr lang="de-DE" altLang="de-DE" sz="1600" dirty="0">
              <a:solidFill>
                <a:srgbClr val="000000"/>
              </a:solidFill>
              <a:latin typeface="Calibri" pitchFamily="34" charset="0"/>
            </a:endParaRPr>
          </a:p>
        </p:txBody>
      </p:sp>
    </p:spTree>
    <p:extLst>
      <p:ext uri="{BB962C8B-B14F-4D97-AF65-F5344CB8AC3E}">
        <p14:creationId xmlns:p14="http://schemas.microsoft.com/office/powerpoint/2010/main" val="7686848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smtClean="0">
                <a:latin typeface="Calibri" pitchFamily="34" charset="0"/>
              </a:rPr>
              <a:t>Selbstständigkeit – Arbeitshaltung</a:t>
            </a:r>
          </a:p>
          <a:p>
            <a:pPr defTabSz="715963" eaLnBrk="1" hangingPunct="1">
              <a:lnSpc>
                <a:spcPct val="150000"/>
              </a:lnSpc>
              <a:buFont typeface="Wingdings" pitchFamily="2" charset="2"/>
              <a:buChar char="Ø"/>
              <a:defRPr/>
            </a:pPr>
            <a:r>
              <a:rPr lang="de-AT" sz="2400" dirty="0" smtClean="0">
                <a:latin typeface="Calibri" pitchFamily="34" charset="0"/>
              </a:rPr>
              <a:t>Leistungsbild</a:t>
            </a:r>
          </a:p>
          <a:p>
            <a:pPr defTabSz="715963" eaLnBrk="1" hangingPunct="1">
              <a:lnSpc>
                <a:spcPct val="150000"/>
              </a:lnSpc>
              <a:buFont typeface="Wingdings" pitchFamily="2" charset="2"/>
              <a:buChar char="Ø"/>
              <a:defRPr/>
            </a:pPr>
            <a:r>
              <a:rPr lang="de-AT" sz="2400" dirty="0" smtClean="0">
                <a:latin typeface="Calibri" pitchFamily="34" charset="0"/>
              </a:rPr>
              <a:t>Interessen – Motivation</a:t>
            </a:r>
          </a:p>
          <a:p>
            <a:pPr defTabSz="715963" eaLnBrk="1" hangingPunct="1">
              <a:lnSpc>
                <a:spcPct val="150000"/>
              </a:lnSpc>
              <a:buFont typeface="Wingdings" pitchFamily="2" charset="2"/>
              <a:buChar char="Ø"/>
              <a:defRPr/>
            </a:pPr>
            <a:r>
              <a:rPr lang="de-AT" sz="2400" dirty="0" smtClean="0">
                <a:latin typeface="Calibri" pitchFamily="34" charset="0"/>
              </a:rPr>
              <a:t>Seelische Belastbarkeit</a:t>
            </a:r>
          </a:p>
          <a:p>
            <a:pPr defTabSz="715963" eaLnBrk="1" hangingPunct="1">
              <a:lnSpc>
                <a:spcPct val="150000"/>
              </a:lnSpc>
              <a:buFont typeface="Wingdings" pitchFamily="2" charset="2"/>
              <a:buChar char="Ø"/>
              <a:defRPr/>
            </a:pPr>
            <a:r>
              <a:rPr lang="de-AT" sz="2400" dirty="0" smtClean="0">
                <a:latin typeface="Calibri" pitchFamily="34" charset="0"/>
              </a:rPr>
              <a:t>Körperliche Voraussetzungen</a:t>
            </a:r>
          </a:p>
          <a:p>
            <a:pPr defTabSz="715963" eaLnBrk="1" hangingPunct="1">
              <a:lnSpc>
                <a:spcPct val="150000"/>
              </a:lnSpc>
              <a:buFont typeface="Wingdings" pitchFamily="2" charset="2"/>
              <a:buChar char="Ø"/>
              <a:defRPr/>
            </a:pPr>
            <a:r>
              <a:rPr lang="de-AT" sz="2400" dirty="0" smtClean="0">
                <a:latin typeface="Calibri" pitchFamily="34" charset="0"/>
              </a:rPr>
              <a:t>Soziales Verhalten</a:t>
            </a:r>
          </a:p>
          <a:p>
            <a:pPr defTabSz="715963" eaLnBrk="1" hangingPunct="1">
              <a:lnSpc>
                <a:spcPct val="150000"/>
              </a:lnSpc>
              <a:buFont typeface="Wingdings" pitchFamily="2" charset="2"/>
              <a:buChar char="Ø"/>
              <a:defRPr/>
            </a:pPr>
            <a:r>
              <a:rPr lang="de-AT" sz="2400" dirty="0" smtClean="0">
                <a:latin typeface="Calibri" pitchFamily="34" charset="0"/>
              </a:rPr>
              <a:t>Familiäre Bedingungen</a:t>
            </a:r>
          </a:p>
        </p:txBody>
      </p:sp>
      <p:sp>
        <p:nvSpPr>
          <p:cNvPr id="4099" name="Rectangle 2"/>
          <p:cNvSpPr txBox="1">
            <a:spLocks noChangeArrowheads="1"/>
          </p:cNvSpPr>
          <p:nvPr/>
        </p:nvSpPr>
        <p:spPr bwMode="auto">
          <a:xfrm>
            <a:off x="2110011" y="188640"/>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a:solidFill>
                  <a:srgbClr val="0000FF"/>
                </a:solidFill>
                <a:latin typeface="Calibri" pitchFamily="34" charset="0"/>
                <a:ea typeface="Arial Unicode MS" pitchFamily="34" charset="-128"/>
                <a:cs typeface="Arial Unicode MS" pitchFamily="34" charset="-128"/>
              </a:rPr>
              <a:t>Kriterien für die </a:t>
            </a:r>
            <a:r>
              <a:rPr lang="de-DE" sz="2800" b="1" dirty="0" smtClean="0">
                <a:solidFill>
                  <a:srgbClr val="0000FF"/>
                </a:solidFill>
                <a:latin typeface="Calibri" pitchFamily="34" charset="0"/>
                <a:ea typeface="Arial Unicode MS" pitchFamily="34" charset="-128"/>
                <a:cs typeface="Arial Unicode MS" pitchFamily="34" charset="-128"/>
              </a:rPr>
              <a:t>Schulwahl: NMS oder AHS?</a:t>
            </a:r>
          </a:p>
        </p:txBody>
      </p:sp>
    </p:spTree>
    <p:extLst>
      <p:ext uri="{BB962C8B-B14F-4D97-AF65-F5344CB8AC3E}">
        <p14:creationId xmlns:p14="http://schemas.microsoft.com/office/powerpoint/2010/main" val="391124653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2"/>
          <p:cNvSpPr>
            <a:spLocks noGrp="1" noChangeArrowheads="1"/>
          </p:cNvSpPr>
          <p:nvPr>
            <p:ph type="title"/>
          </p:nvPr>
        </p:nvSpPr>
        <p:spPr>
          <a:xfrm>
            <a:off x="642749" y="620688"/>
            <a:ext cx="6521540" cy="936104"/>
          </a:xfrm>
        </p:spPr>
        <p:txBody>
          <a:bodyPr/>
          <a:lstStyle/>
          <a:p>
            <a:pPr eaLnBrk="1" hangingPunct="1"/>
            <a:r>
              <a:rPr lang="de-AT" altLang="de-DE" sz="3600" b="1" dirty="0" smtClean="0">
                <a:solidFill>
                  <a:srgbClr val="0070C0"/>
                </a:solidFill>
                <a:latin typeface="Calibri" pitchFamily="34" charset="0"/>
              </a:rPr>
              <a:t>Techn. NMS P40 (</a:t>
            </a:r>
            <a:r>
              <a:rPr lang="de-AT" altLang="de-DE" sz="3600" b="1" dirty="0" err="1" smtClean="0">
                <a:solidFill>
                  <a:srgbClr val="0070C0"/>
                </a:solidFill>
                <a:latin typeface="Calibri" pitchFamily="34" charset="0"/>
              </a:rPr>
              <a:t>Plainstraße</a:t>
            </a:r>
            <a:r>
              <a:rPr lang="de-AT" altLang="de-DE" sz="3600" b="1" dirty="0" smtClean="0">
                <a:solidFill>
                  <a:srgbClr val="0070C0"/>
                </a:solidFill>
                <a:latin typeface="Calibri" pitchFamily="34" charset="0"/>
              </a:rPr>
              <a:t>)</a:t>
            </a:r>
            <a:br>
              <a:rPr lang="de-AT" altLang="de-DE" sz="3600" b="1" dirty="0" smtClean="0">
                <a:solidFill>
                  <a:srgbClr val="0070C0"/>
                </a:solidFill>
                <a:latin typeface="Calibri" pitchFamily="34" charset="0"/>
              </a:rPr>
            </a:br>
            <a:endParaRPr lang="de-DE" altLang="de-DE" sz="3600" b="1" dirty="0" smtClean="0">
              <a:solidFill>
                <a:srgbClr val="0070C0"/>
              </a:solidFill>
              <a:latin typeface="Calibri" pitchFamily="34" charset="0"/>
            </a:endParaRPr>
          </a:p>
        </p:txBody>
      </p:sp>
      <p:sp>
        <p:nvSpPr>
          <p:cNvPr id="84994" name="Rectangle 3"/>
          <p:cNvSpPr>
            <a:spLocks noGrp="1" noChangeArrowheads="1"/>
          </p:cNvSpPr>
          <p:nvPr>
            <p:ph type="body" idx="1"/>
          </p:nvPr>
        </p:nvSpPr>
        <p:spPr>
          <a:xfrm>
            <a:off x="683568" y="2276872"/>
            <a:ext cx="8208912" cy="3960440"/>
          </a:xfrm>
          <a:noFill/>
        </p:spPr>
        <p:txBody>
          <a:bodyPr/>
          <a:lstStyle/>
          <a:p>
            <a:pPr marL="0" indent="0" eaLnBrk="1" hangingPunct="1">
              <a:lnSpc>
                <a:spcPct val="80000"/>
              </a:lnSpc>
              <a:buNone/>
            </a:pPr>
            <a:r>
              <a:rPr lang="de-AT" altLang="de-DE" sz="2000" dirty="0" smtClean="0">
                <a:latin typeface="Calibri" pitchFamily="34" charset="0"/>
              </a:rPr>
              <a:t>Technische </a:t>
            </a:r>
            <a:r>
              <a:rPr lang="de-AT" altLang="de-DE" sz="2000" dirty="0">
                <a:latin typeface="Calibri" pitchFamily="34" charset="0"/>
              </a:rPr>
              <a:t>NMS für Knaben und </a:t>
            </a:r>
            <a:r>
              <a:rPr lang="de-AT" altLang="de-DE" sz="2000" dirty="0" smtClean="0">
                <a:latin typeface="Calibri" pitchFamily="34" charset="0"/>
              </a:rPr>
              <a:t>Mädchen mit dem </a:t>
            </a:r>
            <a:r>
              <a:rPr lang="de-AT" sz="2000" dirty="0" smtClean="0">
                <a:latin typeface="Calibri" pitchFamily="34" charset="0"/>
              </a:rPr>
              <a:t>Gütesiegel </a:t>
            </a:r>
            <a:r>
              <a:rPr lang="de-AT" sz="2000" dirty="0">
                <a:latin typeface="Calibri" pitchFamily="34" charset="0"/>
              </a:rPr>
              <a:t>„Berufsorientierungsfreundliche Schule“</a:t>
            </a:r>
            <a:endParaRPr lang="de-AT" altLang="de-DE" sz="2000" dirty="0" smtClean="0">
              <a:latin typeface="Calibri" pitchFamily="34" charset="0"/>
            </a:endParaRPr>
          </a:p>
          <a:p>
            <a:pPr marL="0" indent="0" eaLnBrk="1" hangingPunct="1">
              <a:lnSpc>
                <a:spcPct val="80000"/>
              </a:lnSpc>
              <a:buNone/>
            </a:pPr>
            <a:endParaRPr lang="de-AT" altLang="de-DE" sz="2000" dirty="0" smtClean="0">
              <a:latin typeface="Calibri" pitchFamily="34" charset="0"/>
            </a:endParaRPr>
          </a:p>
          <a:p>
            <a:pPr marL="0" indent="0" eaLnBrk="1" hangingPunct="1">
              <a:lnSpc>
                <a:spcPct val="80000"/>
              </a:lnSpc>
              <a:buNone/>
            </a:pPr>
            <a:r>
              <a:rPr lang="de-AT" altLang="de-DE" sz="2000" dirty="0" smtClean="0">
                <a:latin typeface="Calibri" pitchFamily="34" charset="0"/>
              </a:rPr>
              <a:t>3 Schwerpunkte: </a:t>
            </a:r>
          </a:p>
          <a:p>
            <a:pPr eaLnBrk="1" hangingPunct="1">
              <a:lnSpc>
                <a:spcPct val="80000"/>
              </a:lnSpc>
              <a:buClr>
                <a:srgbClr val="0000FF"/>
              </a:buClr>
              <a:buFont typeface="Wingdings" pitchFamily="2" charset="2"/>
              <a:buChar char="§"/>
            </a:pPr>
            <a:r>
              <a:rPr lang="de-AT" altLang="de-DE" sz="2000" b="1" dirty="0" smtClean="0">
                <a:latin typeface="Calibri" pitchFamily="34" charset="0"/>
              </a:rPr>
              <a:t>Informatik</a:t>
            </a:r>
            <a:r>
              <a:rPr lang="de-AT" altLang="de-DE" sz="2000" dirty="0" smtClean="0">
                <a:latin typeface="Calibri" pitchFamily="34" charset="0"/>
              </a:rPr>
              <a:t> (verantwortungsbewusster Umgang mit Computer Grundkenntnisse in Maschineschreiben und Möglichkeit des Erwerbs des ECDL.</a:t>
            </a:r>
          </a:p>
          <a:p>
            <a:pPr eaLnBrk="1" hangingPunct="1">
              <a:lnSpc>
                <a:spcPct val="80000"/>
              </a:lnSpc>
              <a:buClr>
                <a:srgbClr val="0000FF"/>
              </a:buClr>
              <a:buFont typeface="Wingdings" pitchFamily="2" charset="2"/>
              <a:buChar char="§"/>
            </a:pPr>
            <a:r>
              <a:rPr lang="de-AT" altLang="de-DE" sz="2000" b="1" dirty="0" smtClean="0">
                <a:latin typeface="Calibri" pitchFamily="34" charset="0"/>
              </a:rPr>
              <a:t>Elektronik</a:t>
            </a:r>
            <a:r>
              <a:rPr lang="de-AT" altLang="de-DE" sz="2000" dirty="0" smtClean="0">
                <a:latin typeface="Calibri" pitchFamily="34" charset="0"/>
              </a:rPr>
              <a:t> (Vermittlung handwerklicher Techniken z.B. Löten)</a:t>
            </a:r>
          </a:p>
          <a:p>
            <a:pPr eaLnBrk="1" hangingPunct="1">
              <a:lnSpc>
                <a:spcPct val="80000"/>
              </a:lnSpc>
              <a:buClr>
                <a:srgbClr val="0000FF"/>
              </a:buClr>
              <a:buFont typeface="Wingdings" pitchFamily="2" charset="2"/>
              <a:buChar char="§"/>
            </a:pPr>
            <a:r>
              <a:rPr lang="de-AT" altLang="de-DE" sz="2000" b="1" dirty="0" smtClean="0">
                <a:latin typeface="Calibri" pitchFamily="34" charset="0"/>
              </a:rPr>
              <a:t>Geometrisches Zeichnen</a:t>
            </a:r>
          </a:p>
          <a:p>
            <a:pPr marL="0" indent="0" eaLnBrk="1" hangingPunct="1">
              <a:lnSpc>
                <a:spcPct val="80000"/>
              </a:lnSpc>
              <a:buClr>
                <a:srgbClr val="0000FF"/>
              </a:buClr>
              <a:buNone/>
            </a:pPr>
            <a:r>
              <a:rPr lang="de-AT" altLang="de-DE" sz="2000" dirty="0" smtClean="0">
                <a:latin typeface="Calibri" pitchFamily="34" charset="0"/>
              </a:rPr>
              <a:t>Zusätzliche unverbindliche Übung zur Verbesserung der Lese- und Rechtschreibkompetenz)</a:t>
            </a:r>
          </a:p>
          <a:p>
            <a:pPr eaLnBrk="1" hangingPunct="1">
              <a:lnSpc>
                <a:spcPct val="80000"/>
              </a:lnSpc>
              <a:buFont typeface="Wingdings" pitchFamily="2" charset="2"/>
              <a:buNone/>
            </a:pPr>
            <a:endParaRPr lang="de-AT" altLang="de-DE" sz="2000" dirty="0" smtClean="0">
              <a:latin typeface="Calibri" pitchFamily="34" charset="0"/>
            </a:endParaRPr>
          </a:p>
          <a:p>
            <a:pPr marL="0" indent="0" eaLnBrk="1" hangingPunct="1">
              <a:lnSpc>
                <a:spcPct val="80000"/>
              </a:lnSpc>
              <a:buNone/>
            </a:pPr>
            <a:r>
              <a:rPr lang="de-AT" altLang="de-DE" sz="2000" dirty="0" smtClean="0">
                <a:solidFill>
                  <a:srgbClr val="FF0000"/>
                </a:solidFill>
                <a:latin typeface="Calibri" pitchFamily="34" charset="0"/>
              </a:rPr>
              <a:t>Interessens- und Eignungstest, ist jedoch grundsätzlich freiwillig aber empfehlenswert</a:t>
            </a:r>
          </a:p>
          <a:p>
            <a:pPr eaLnBrk="1" hangingPunct="1">
              <a:lnSpc>
                <a:spcPct val="80000"/>
              </a:lnSpc>
              <a:buFont typeface="Wingdings" pitchFamily="2" charset="2"/>
              <a:buNone/>
            </a:pPr>
            <a:r>
              <a:rPr lang="de-AT" altLang="de-DE" sz="2000" b="1" dirty="0" smtClean="0">
                <a:solidFill>
                  <a:srgbClr val="0000FF"/>
                </a:solidFill>
                <a:latin typeface="Calibri" pitchFamily="34" charset="0"/>
              </a:rPr>
              <a:t>						           www.nms-p40.salzburg.at</a:t>
            </a:r>
          </a:p>
        </p:txBody>
      </p:sp>
      <p:sp>
        <p:nvSpPr>
          <p:cNvPr id="4" name="Textfeld 3"/>
          <p:cNvSpPr txBox="1"/>
          <p:nvPr/>
        </p:nvSpPr>
        <p:spPr>
          <a:xfrm>
            <a:off x="6404856" y="6511952"/>
            <a:ext cx="266952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smtClean="0">
                <a:ln>
                  <a:noFill/>
                </a:ln>
                <a:solidFill>
                  <a:srgbClr val="1F497D">
                    <a:lumMod val="60000"/>
                    <a:lumOff val="40000"/>
                  </a:srgbClr>
                </a:solidFill>
                <a:effectLst/>
                <a:uLnTx/>
                <a:uFillTx/>
                <a:latin typeface="Calibri"/>
              </a:rPr>
              <a:t>F</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76672"/>
            <a:ext cx="1687370" cy="134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491880" y="1268760"/>
            <a:ext cx="3312368" cy="683264"/>
          </a:xfrm>
          <a:prstGeom prst="rect">
            <a:avLst/>
          </a:prstGeom>
          <a:noFill/>
        </p:spPr>
        <p:txBody>
          <a:bodyPr wrap="square" rtlCol="0">
            <a:spAutoFit/>
          </a:bodyPr>
          <a:lstStyle/>
          <a:p>
            <a:pPr marL="0" indent="0" algn="r" eaLnBrk="1" hangingPunct="1">
              <a:lnSpc>
                <a:spcPct val="80000"/>
              </a:lnSpc>
              <a:buNone/>
            </a:pPr>
            <a:r>
              <a:rPr lang="de-AT" sz="1600" dirty="0">
                <a:latin typeface="Calibri" pitchFamily="34" charset="0"/>
              </a:rPr>
              <a:t>Leitung: OLNMS Wolfdietrich </a:t>
            </a:r>
            <a:r>
              <a:rPr lang="de-AT" sz="1600" dirty="0" err="1">
                <a:latin typeface="Calibri" pitchFamily="34" charset="0"/>
              </a:rPr>
              <a:t>Braz</a:t>
            </a:r>
            <a:r>
              <a:rPr lang="de-AT" sz="1600" dirty="0">
                <a:latin typeface="Calibri" pitchFamily="34" charset="0"/>
              </a:rPr>
              <a:t/>
            </a:r>
            <a:br>
              <a:rPr lang="de-AT" sz="1600" dirty="0">
                <a:latin typeface="Calibri" pitchFamily="34" charset="0"/>
              </a:rPr>
            </a:br>
            <a:r>
              <a:rPr lang="de-AT" sz="1600" dirty="0" err="1">
                <a:latin typeface="Calibri" pitchFamily="34" charset="0"/>
              </a:rPr>
              <a:t>Plainstraße</a:t>
            </a:r>
            <a:r>
              <a:rPr lang="de-AT" sz="1600" dirty="0">
                <a:latin typeface="Calibri" pitchFamily="34" charset="0"/>
              </a:rPr>
              <a:t> 40, 5020 Salzburg</a:t>
            </a:r>
            <a:br>
              <a:rPr lang="de-AT" sz="1600" dirty="0">
                <a:latin typeface="Calibri" pitchFamily="34" charset="0"/>
              </a:rPr>
            </a:br>
            <a:r>
              <a:rPr lang="de-AT" sz="1600" dirty="0">
                <a:latin typeface="Calibri" pitchFamily="34" charset="0"/>
              </a:rPr>
              <a:t>Tel. 0662 -  872718 </a:t>
            </a:r>
          </a:p>
        </p:txBody>
      </p:sp>
    </p:spTree>
    <p:extLst>
      <p:ext uri="{BB962C8B-B14F-4D97-AF65-F5344CB8AC3E}">
        <p14:creationId xmlns:p14="http://schemas.microsoft.com/office/powerpoint/2010/main" val="145758092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11560" y="620688"/>
            <a:ext cx="6518275" cy="770384"/>
          </a:xfrm>
        </p:spPr>
        <p:txBody>
          <a:bodyPr/>
          <a:lstStyle/>
          <a:p>
            <a:pPr eaLnBrk="1" hangingPunct="1"/>
            <a:r>
              <a:rPr lang="de-AT" altLang="de-DE" sz="3600" b="1" dirty="0" smtClean="0">
                <a:solidFill>
                  <a:srgbClr val="0000FF"/>
                </a:solidFill>
                <a:latin typeface="Calibri" pitchFamily="34" charset="0"/>
              </a:rPr>
              <a:t>NMS Lehen</a:t>
            </a:r>
            <a:endParaRPr lang="de-DE" altLang="de-DE" sz="3600" b="1" dirty="0" smtClean="0">
              <a:solidFill>
                <a:srgbClr val="0000FF"/>
              </a:solidFill>
              <a:latin typeface="Calibri" pitchFamily="34" charset="0"/>
            </a:endParaRPr>
          </a:p>
        </p:txBody>
      </p:sp>
      <p:sp>
        <p:nvSpPr>
          <p:cNvPr id="86018" name="Rectangle 3"/>
          <p:cNvSpPr>
            <a:spLocks noGrp="1" noChangeArrowheads="1"/>
          </p:cNvSpPr>
          <p:nvPr>
            <p:ph type="body" idx="1"/>
          </p:nvPr>
        </p:nvSpPr>
        <p:spPr>
          <a:xfrm>
            <a:off x="611560" y="2204864"/>
            <a:ext cx="8136904" cy="4536504"/>
          </a:xfrm>
          <a:noFill/>
        </p:spPr>
        <p:txBody>
          <a:bodyPr/>
          <a:lstStyle/>
          <a:p>
            <a:pPr marL="0" indent="0" algn="r" eaLnBrk="1" hangingPunct="1">
              <a:lnSpc>
                <a:spcPct val="90000"/>
              </a:lnSpc>
              <a:buNone/>
            </a:pPr>
            <a:endParaRPr lang="de-AT" altLang="de-DE" sz="1200" dirty="0" smtClean="0"/>
          </a:p>
          <a:p>
            <a:pPr eaLnBrk="1" hangingPunct="1">
              <a:lnSpc>
                <a:spcPct val="90000"/>
              </a:lnSpc>
              <a:buClr>
                <a:srgbClr val="0000FF"/>
              </a:buClr>
              <a:buFont typeface="Wingdings" pitchFamily="2" charset="2"/>
              <a:buChar char="§"/>
            </a:pPr>
            <a:r>
              <a:rPr lang="de-AT" altLang="de-DE" sz="2000" dirty="0" smtClean="0">
                <a:latin typeface="Calibri" pitchFamily="34" charset="0"/>
              </a:rPr>
              <a:t>Informatik (Ausbildung am Computer)</a:t>
            </a:r>
          </a:p>
          <a:p>
            <a:pPr eaLnBrk="1" hangingPunct="1">
              <a:lnSpc>
                <a:spcPct val="90000"/>
              </a:lnSpc>
              <a:buClr>
                <a:srgbClr val="0000FF"/>
              </a:buClr>
              <a:buFont typeface="Wingdings" pitchFamily="2" charset="2"/>
              <a:buChar char="§"/>
            </a:pPr>
            <a:r>
              <a:rPr lang="de-AT" altLang="de-DE" sz="2000" dirty="0" smtClean="0">
                <a:latin typeface="Calibri" pitchFamily="34" charset="0"/>
              </a:rPr>
              <a:t>Kreative Mediengestaltung (versch. Mediengruppen mit unterschiedlichen Projekten)</a:t>
            </a:r>
          </a:p>
          <a:p>
            <a:pPr eaLnBrk="1" hangingPunct="1">
              <a:lnSpc>
                <a:spcPct val="90000"/>
              </a:lnSpc>
              <a:buClr>
                <a:srgbClr val="0000FF"/>
              </a:buClr>
              <a:buFont typeface="Wingdings" pitchFamily="2" charset="2"/>
              <a:buChar char="§"/>
            </a:pPr>
            <a:r>
              <a:rPr lang="de-AT" altLang="de-DE" sz="2000" dirty="0" smtClean="0">
                <a:latin typeface="Calibri" pitchFamily="34" charset="0"/>
              </a:rPr>
              <a:t>Gesundheitserziehung</a:t>
            </a:r>
          </a:p>
          <a:p>
            <a:pPr eaLnBrk="1" hangingPunct="1">
              <a:lnSpc>
                <a:spcPct val="90000"/>
              </a:lnSpc>
              <a:buClr>
                <a:srgbClr val="0000FF"/>
              </a:buClr>
              <a:buFont typeface="Wingdings" pitchFamily="2" charset="2"/>
              <a:buChar char="§"/>
            </a:pPr>
            <a:r>
              <a:rPr lang="de-AT" altLang="de-DE" sz="2000" dirty="0" smtClean="0">
                <a:latin typeface="Calibri" pitchFamily="34" charset="0"/>
              </a:rPr>
              <a:t>Interessens- und Begabungsförderung (entweder als Wahlpflichtfach oder als unverbindliche Übung.</a:t>
            </a:r>
          </a:p>
          <a:p>
            <a:pPr eaLnBrk="1" hangingPunct="1">
              <a:lnSpc>
                <a:spcPct val="90000"/>
              </a:lnSpc>
              <a:buClr>
                <a:srgbClr val="0000FF"/>
              </a:buClr>
              <a:buFont typeface="Wingdings" pitchFamily="2" charset="2"/>
              <a:buChar char="§"/>
            </a:pPr>
            <a:r>
              <a:rPr lang="de-AT" altLang="de-DE" sz="2000" dirty="0" smtClean="0">
                <a:latin typeface="Calibri" pitchFamily="34" charset="0"/>
              </a:rPr>
              <a:t>Schulsozialarbeiter </a:t>
            </a:r>
          </a:p>
          <a:p>
            <a:pPr marL="0" indent="0" eaLnBrk="1" hangingPunct="1">
              <a:lnSpc>
                <a:spcPct val="90000"/>
              </a:lnSpc>
              <a:buNone/>
            </a:pPr>
            <a:endParaRPr lang="de-AT" altLang="de-DE" sz="2000" b="1" dirty="0" smtClean="0">
              <a:solidFill>
                <a:srgbClr val="FF0000"/>
              </a:solidFill>
              <a:latin typeface="Calibri" pitchFamily="34" charset="0"/>
            </a:endParaRPr>
          </a:p>
          <a:p>
            <a:pPr marL="0" indent="0" eaLnBrk="1" hangingPunct="1">
              <a:lnSpc>
                <a:spcPct val="90000"/>
              </a:lnSpc>
              <a:buNone/>
            </a:pPr>
            <a:endParaRPr lang="de-AT" altLang="de-DE" sz="2000" b="1" dirty="0">
              <a:solidFill>
                <a:srgbClr val="FF0000"/>
              </a:solidFill>
              <a:latin typeface="Calibri" pitchFamily="34" charset="0"/>
            </a:endParaRPr>
          </a:p>
          <a:p>
            <a:pPr marL="0" indent="0" eaLnBrk="1" hangingPunct="1">
              <a:lnSpc>
                <a:spcPct val="90000"/>
              </a:lnSpc>
              <a:buNone/>
            </a:pPr>
            <a:r>
              <a:rPr lang="de-AT" altLang="de-DE" sz="2000" b="1" dirty="0" smtClean="0">
                <a:solidFill>
                  <a:srgbClr val="FF0000"/>
                </a:solidFill>
                <a:latin typeface="Calibri" pitchFamily="34" charset="0"/>
              </a:rPr>
              <a:t>Nachmittagsbetreuung mit Lernstunden</a:t>
            </a:r>
          </a:p>
          <a:p>
            <a:pPr eaLnBrk="1" hangingPunct="1">
              <a:lnSpc>
                <a:spcPct val="90000"/>
              </a:lnSpc>
              <a:buFont typeface="Wingdings" pitchFamily="2" charset="2"/>
              <a:buNone/>
            </a:pPr>
            <a:r>
              <a:rPr lang="de-AT" altLang="de-DE" sz="2000" b="1" dirty="0" smtClean="0">
                <a:latin typeface="Calibri" pitchFamily="34" charset="0"/>
              </a:rPr>
              <a:t> </a:t>
            </a:r>
            <a:endParaRPr lang="de-AT" altLang="de-DE" sz="2000" dirty="0" smtClean="0">
              <a:solidFill>
                <a:srgbClr val="0000FF"/>
              </a:solidFill>
              <a:latin typeface="Calibri" pitchFamily="34" charset="0"/>
            </a:endParaRPr>
          </a:p>
          <a:p>
            <a:pPr eaLnBrk="1" hangingPunct="1">
              <a:lnSpc>
                <a:spcPct val="90000"/>
              </a:lnSpc>
              <a:buFont typeface="Wingdings" pitchFamily="2" charset="2"/>
              <a:buNone/>
            </a:pPr>
            <a:r>
              <a:rPr lang="de-AT" altLang="de-DE" sz="2000" dirty="0" smtClean="0">
                <a:solidFill>
                  <a:srgbClr val="0000FF"/>
                </a:solidFill>
                <a:latin typeface="Calibri" pitchFamily="34" charset="0"/>
              </a:rPr>
              <a:t>						              </a:t>
            </a:r>
            <a:r>
              <a:rPr lang="de-AT" altLang="de-DE" sz="2000" b="1" dirty="0" smtClean="0">
                <a:solidFill>
                  <a:srgbClr val="0000FF"/>
                </a:solidFill>
                <a:latin typeface="Calibri" pitchFamily="34" charset="0"/>
              </a:rPr>
              <a:t>www.hs.lehen.eduhi.at</a:t>
            </a:r>
            <a:endParaRPr lang="de-DE" altLang="de-DE" sz="2000" b="1" dirty="0" smtClean="0">
              <a:solidFill>
                <a:srgbClr val="0000FF"/>
              </a:solidFill>
              <a:latin typeface="Calibri"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811" y="548680"/>
            <a:ext cx="209463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11760" y="1412776"/>
            <a:ext cx="3960440" cy="806375"/>
          </a:xfrm>
          <a:prstGeom prst="rect">
            <a:avLst/>
          </a:prstGeom>
          <a:noFill/>
        </p:spPr>
        <p:txBody>
          <a:bodyPr wrap="square" rtlCol="0">
            <a:spAutoFit/>
          </a:bodyPr>
          <a:lstStyle/>
          <a:p>
            <a:pPr marL="0" indent="0" algn="r" eaLnBrk="1" hangingPunct="1">
              <a:lnSpc>
                <a:spcPct val="90000"/>
              </a:lnSpc>
              <a:buNone/>
            </a:pPr>
            <a:r>
              <a:rPr lang="de-AT" altLang="de-DE" sz="1600" dirty="0">
                <a:latin typeface="Calibri" pitchFamily="34" charset="0"/>
              </a:rPr>
              <a:t>Leitung: DNMS Johann Scheinast</a:t>
            </a:r>
            <a:endParaRPr lang="de-AT" altLang="de-DE" sz="1600" b="1" dirty="0">
              <a:solidFill>
                <a:srgbClr val="FFFF00"/>
              </a:solidFill>
              <a:latin typeface="Calibri" pitchFamily="34" charset="0"/>
            </a:endParaRPr>
          </a:p>
          <a:p>
            <a:pPr marL="0" indent="0" algn="r">
              <a:buNone/>
            </a:pPr>
            <a:r>
              <a:rPr lang="de-AT" sz="1600" dirty="0">
                <a:latin typeface="Calibri" pitchFamily="34" charset="0"/>
              </a:rPr>
              <a:t>Siebenstädterstraße 34, 5020 Salzburg</a:t>
            </a:r>
          </a:p>
          <a:p>
            <a:pPr marL="0" indent="0" algn="r">
              <a:buNone/>
            </a:pPr>
            <a:r>
              <a:rPr lang="de-AT" sz="1600" dirty="0">
                <a:latin typeface="Calibri" pitchFamily="34" charset="0"/>
              </a:rPr>
              <a:t>Telefon : 0662 - 431602</a:t>
            </a:r>
          </a:p>
        </p:txBody>
      </p:sp>
    </p:spTree>
    <p:extLst>
      <p:ext uri="{BB962C8B-B14F-4D97-AF65-F5344CB8AC3E}">
        <p14:creationId xmlns:p14="http://schemas.microsoft.com/office/powerpoint/2010/main" val="224060609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67545" y="548680"/>
            <a:ext cx="5904656" cy="914400"/>
          </a:xfrm>
        </p:spPr>
        <p:txBody>
          <a:bodyPr/>
          <a:lstStyle/>
          <a:p>
            <a:pPr eaLnBrk="1" hangingPunct="1"/>
            <a:r>
              <a:rPr lang="de-AT" altLang="de-DE" sz="3600" b="1" dirty="0" smtClean="0">
                <a:solidFill>
                  <a:srgbClr val="0000FF"/>
                </a:solidFill>
                <a:latin typeface="Calibri" pitchFamily="34" charset="0"/>
              </a:rPr>
              <a:t>NMS </a:t>
            </a:r>
            <a:r>
              <a:rPr lang="de-AT" altLang="de-DE" sz="3600" b="1" dirty="0" err="1" smtClean="0">
                <a:solidFill>
                  <a:srgbClr val="0000FF"/>
                </a:solidFill>
                <a:latin typeface="Calibri" pitchFamily="34" charset="0"/>
              </a:rPr>
              <a:t>Liefering</a:t>
            </a:r>
            <a:endParaRPr lang="de-DE" altLang="de-DE" sz="3600" b="1" dirty="0" smtClean="0">
              <a:solidFill>
                <a:srgbClr val="0000FF"/>
              </a:solidFill>
              <a:latin typeface="Calibri" pitchFamily="34" charset="0"/>
            </a:endParaRPr>
          </a:p>
        </p:txBody>
      </p:sp>
      <p:sp>
        <p:nvSpPr>
          <p:cNvPr id="87042" name="Rectangle 3"/>
          <p:cNvSpPr>
            <a:spLocks noGrp="1" noChangeArrowheads="1"/>
          </p:cNvSpPr>
          <p:nvPr>
            <p:ph type="body" idx="1"/>
          </p:nvPr>
        </p:nvSpPr>
        <p:spPr>
          <a:xfrm>
            <a:off x="1043608" y="2276872"/>
            <a:ext cx="7560840" cy="4392488"/>
          </a:xfrm>
          <a:noFill/>
        </p:spPr>
        <p:txBody>
          <a:bodyPr/>
          <a:lstStyle/>
          <a:p>
            <a:pPr marL="0" indent="0" algn="r" eaLnBrk="1" hangingPunct="1">
              <a:lnSpc>
                <a:spcPct val="90000"/>
              </a:lnSpc>
              <a:buNone/>
            </a:pPr>
            <a:endParaRPr lang="de-AT" altLang="de-DE" sz="1200" dirty="0" smtClean="0"/>
          </a:p>
          <a:p>
            <a:pPr marL="0" indent="0" eaLnBrk="1" hangingPunct="1">
              <a:lnSpc>
                <a:spcPct val="90000"/>
              </a:lnSpc>
              <a:buNone/>
            </a:pPr>
            <a:r>
              <a:rPr lang="de-AT" altLang="de-DE" sz="2000" dirty="0" smtClean="0">
                <a:latin typeface="Calibri" pitchFamily="34" charset="0"/>
              </a:rPr>
              <a:t>Schwerpunkte:</a:t>
            </a:r>
            <a:endParaRPr lang="de-AT" altLang="de-DE" sz="2000" dirty="0">
              <a:latin typeface="Calibri" pitchFamily="34" charset="0"/>
            </a:endParaRPr>
          </a:p>
          <a:p>
            <a:pPr eaLnBrk="1" hangingPunct="1">
              <a:lnSpc>
                <a:spcPct val="90000"/>
              </a:lnSpc>
              <a:buClr>
                <a:srgbClr val="0000FF"/>
              </a:buClr>
              <a:buFont typeface="Wingdings" pitchFamily="2" charset="2"/>
              <a:buChar char="§"/>
            </a:pPr>
            <a:r>
              <a:rPr lang="de-AT" altLang="de-DE" sz="2000" dirty="0" smtClean="0">
                <a:latin typeface="Calibri" pitchFamily="34" charset="0"/>
              </a:rPr>
              <a:t>Schulversuch: selbsttätiges Lernen in freien Arbeitsphasen - </a:t>
            </a:r>
            <a:r>
              <a:rPr lang="de-AT" altLang="de-DE" sz="2000" b="1" dirty="0" err="1" smtClean="0">
                <a:latin typeface="Calibri" pitchFamily="34" charset="0"/>
              </a:rPr>
              <a:t>Montessoripädagogik</a:t>
            </a:r>
            <a:endParaRPr lang="de-AT" altLang="de-DE" sz="2000" b="1" dirty="0" smtClean="0">
              <a:latin typeface="Calibri" pitchFamily="34" charset="0"/>
            </a:endParaRPr>
          </a:p>
          <a:p>
            <a:pPr eaLnBrk="1" hangingPunct="1">
              <a:lnSpc>
                <a:spcPct val="90000"/>
              </a:lnSpc>
              <a:buClr>
                <a:srgbClr val="0000FF"/>
              </a:buClr>
              <a:buFont typeface="Wingdings" pitchFamily="2" charset="2"/>
              <a:buChar char="§"/>
            </a:pPr>
            <a:r>
              <a:rPr lang="de-AT" altLang="de-DE" sz="2000" dirty="0" smtClean="0">
                <a:latin typeface="Calibri" pitchFamily="34" charset="0"/>
              </a:rPr>
              <a:t>Alternative Pflichtgegenstände: (</a:t>
            </a:r>
            <a:r>
              <a:rPr lang="de-AT" altLang="de-DE" sz="2000" dirty="0" err="1" smtClean="0">
                <a:latin typeface="Calibri" pitchFamily="34" charset="0"/>
              </a:rPr>
              <a:t>z.B.Biologie</a:t>
            </a:r>
            <a:r>
              <a:rPr lang="de-AT" altLang="de-DE" sz="2000" dirty="0" smtClean="0">
                <a:latin typeface="Calibri" pitchFamily="34" charset="0"/>
              </a:rPr>
              <a:t>- und Physiklabor, Bildhauerei, Every Day English, Medien- und Informationstechnologie)</a:t>
            </a:r>
          </a:p>
          <a:p>
            <a:pPr eaLnBrk="1" hangingPunct="1">
              <a:lnSpc>
                <a:spcPct val="90000"/>
              </a:lnSpc>
              <a:buClr>
                <a:srgbClr val="0000FF"/>
              </a:buClr>
              <a:buFont typeface="Wingdings" pitchFamily="2" charset="2"/>
              <a:buChar char="§"/>
            </a:pPr>
            <a:r>
              <a:rPr lang="de-AT" altLang="de-DE" sz="2000" dirty="0" smtClean="0">
                <a:latin typeface="Calibri" pitchFamily="34" charset="0"/>
              </a:rPr>
              <a:t>Lernzielorientierte Leistungsbeschreibungen</a:t>
            </a:r>
          </a:p>
          <a:p>
            <a:pPr eaLnBrk="1" hangingPunct="1">
              <a:lnSpc>
                <a:spcPct val="90000"/>
              </a:lnSpc>
              <a:buClr>
                <a:srgbClr val="0000FF"/>
              </a:buClr>
              <a:buFont typeface="Wingdings" pitchFamily="2" charset="2"/>
              <a:buChar char="§"/>
            </a:pPr>
            <a:r>
              <a:rPr lang="de-AT" altLang="de-DE" sz="2000" dirty="0" smtClean="0">
                <a:latin typeface="Calibri" pitchFamily="34" charset="0"/>
              </a:rPr>
              <a:t>Peer-Mediation-Schülerparlament (</a:t>
            </a:r>
            <a:r>
              <a:rPr lang="de-AT" altLang="de-DE" sz="2000" dirty="0" err="1" smtClean="0">
                <a:latin typeface="Calibri" pitchFamily="34" charset="0"/>
              </a:rPr>
              <a:t>SchülerInnen</a:t>
            </a:r>
            <a:r>
              <a:rPr lang="de-AT" altLang="de-DE" sz="2000" dirty="0" smtClean="0">
                <a:latin typeface="Calibri" pitchFamily="34" charset="0"/>
              </a:rPr>
              <a:t> werden im Rahmen einer unverbindlichen Übung als </a:t>
            </a:r>
            <a:r>
              <a:rPr lang="de-AT" altLang="de-DE" sz="2000" dirty="0" err="1" smtClean="0">
                <a:latin typeface="Calibri" pitchFamily="34" charset="0"/>
              </a:rPr>
              <a:t>StreitschlichterInnen</a:t>
            </a:r>
            <a:r>
              <a:rPr lang="de-AT" altLang="de-DE" sz="2000" dirty="0" smtClean="0">
                <a:latin typeface="Calibri" pitchFamily="34" charset="0"/>
              </a:rPr>
              <a:t> ausgebildet)</a:t>
            </a:r>
          </a:p>
          <a:p>
            <a:pPr marL="0" indent="0" eaLnBrk="1" hangingPunct="1">
              <a:lnSpc>
                <a:spcPct val="90000"/>
              </a:lnSpc>
              <a:buNone/>
            </a:pPr>
            <a:endParaRPr lang="de-DE" altLang="de-DE" sz="2000" b="1" dirty="0" smtClean="0">
              <a:solidFill>
                <a:srgbClr val="FF0000"/>
              </a:solidFill>
              <a:latin typeface="Calibri" pitchFamily="34" charset="0"/>
            </a:endParaRPr>
          </a:p>
          <a:p>
            <a:pPr marL="0" indent="0" eaLnBrk="1" hangingPunct="1">
              <a:lnSpc>
                <a:spcPct val="90000"/>
              </a:lnSpc>
              <a:buNone/>
            </a:pPr>
            <a:r>
              <a:rPr lang="de-DE" altLang="de-DE" sz="2000" b="1" dirty="0" smtClean="0">
                <a:solidFill>
                  <a:srgbClr val="FF0000"/>
                </a:solidFill>
                <a:latin typeface="Calibri" pitchFamily="34" charset="0"/>
              </a:rPr>
              <a:t>Tagesbetreuung			       </a:t>
            </a:r>
            <a:r>
              <a:rPr lang="de-DE" altLang="de-DE" sz="2000" b="1" dirty="0" smtClean="0">
                <a:solidFill>
                  <a:srgbClr val="0000FF"/>
                </a:solidFill>
                <a:latin typeface="Calibri" pitchFamily="34" charset="0"/>
              </a:rPr>
              <a:t>www.nms-liefering.salzburg.at</a:t>
            </a:r>
            <a:endParaRPr lang="de-AT" altLang="de-DE" sz="2000" dirty="0" smtClean="0">
              <a:solidFill>
                <a:srgbClr val="0000FF"/>
              </a:solidFill>
              <a:latin typeface="Calibri" pitchFamily="34" charset="0"/>
            </a:endParaRPr>
          </a:p>
          <a:p>
            <a:pPr eaLnBrk="1" hangingPunct="1">
              <a:lnSpc>
                <a:spcPct val="90000"/>
              </a:lnSpc>
            </a:pPr>
            <a:endParaRPr lang="de-AT" altLang="de-DE" sz="2000" dirty="0" smtClean="0">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32656"/>
            <a:ext cx="280831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403648" y="1340768"/>
            <a:ext cx="4572000" cy="806375"/>
          </a:xfrm>
          <a:prstGeom prst="rect">
            <a:avLst/>
          </a:prstGeom>
        </p:spPr>
        <p:txBody>
          <a:bodyPr>
            <a:spAutoFit/>
          </a:bodyPr>
          <a:lstStyle/>
          <a:p>
            <a:pPr marL="0" indent="0" algn="r" eaLnBrk="1" hangingPunct="1">
              <a:lnSpc>
                <a:spcPct val="90000"/>
              </a:lnSpc>
              <a:buNone/>
            </a:pPr>
            <a:r>
              <a:rPr lang="de-AT" altLang="de-DE" sz="1600" dirty="0">
                <a:latin typeface="Calibri" pitchFamily="34" charset="0"/>
              </a:rPr>
              <a:t>Leitung: DNMS Angelika </a:t>
            </a:r>
            <a:r>
              <a:rPr lang="de-AT" altLang="de-DE" sz="1600" dirty="0" err="1">
                <a:latin typeface="Calibri" pitchFamily="34" charset="0"/>
              </a:rPr>
              <a:t>Koppenwallner</a:t>
            </a:r>
            <a:endParaRPr lang="de-AT" altLang="de-DE" sz="1600" dirty="0">
              <a:latin typeface="Calibri" pitchFamily="34" charset="0"/>
            </a:endParaRPr>
          </a:p>
          <a:p>
            <a:pPr marL="0" indent="0" algn="r">
              <a:buNone/>
            </a:pPr>
            <a:r>
              <a:rPr lang="de-AT" sz="1600" dirty="0" err="1">
                <a:latin typeface="Calibri" pitchFamily="34" charset="0"/>
              </a:rPr>
              <a:t>Laufenstraße</a:t>
            </a:r>
            <a:r>
              <a:rPr lang="de-AT" sz="1600" dirty="0">
                <a:latin typeface="Calibri" pitchFamily="34" charset="0"/>
              </a:rPr>
              <a:t> 49, 5020 Salzburg</a:t>
            </a:r>
          </a:p>
          <a:p>
            <a:pPr marL="0" indent="0" algn="r">
              <a:buNone/>
            </a:pPr>
            <a:r>
              <a:rPr lang="de-AT" sz="1600" dirty="0">
                <a:latin typeface="Calibri" pitchFamily="34" charset="0"/>
              </a:rPr>
              <a:t>Telefon: 0662 - 434563</a:t>
            </a:r>
          </a:p>
        </p:txBody>
      </p:sp>
    </p:spTree>
    <p:extLst>
      <p:ext uri="{BB962C8B-B14F-4D97-AF65-F5344CB8AC3E}">
        <p14:creationId xmlns:p14="http://schemas.microsoft.com/office/powerpoint/2010/main" val="234421726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AutoShape 2"/>
          <p:cNvSpPr>
            <a:spLocks noGrp="1" noChangeArrowheads="1"/>
          </p:cNvSpPr>
          <p:nvPr>
            <p:ph type="title"/>
          </p:nvPr>
        </p:nvSpPr>
        <p:spPr>
          <a:xfrm>
            <a:off x="395537" y="764704"/>
            <a:ext cx="6552728" cy="782960"/>
          </a:xfrm>
        </p:spPr>
        <p:txBody>
          <a:bodyPr/>
          <a:lstStyle/>
          <a:p>
            <a:pPr eaLnBrk="1" hangingPunct="1"/>
            <a:r>
              <a:rPr lang="de-AT" altLang="de-DE" sz="3600" b="1" dirty="0" smtClean="0">
                <a:solidFill>
                  <a:srgbClr val="0070C0"/>
                </a:solidFill>
                <a:latin typeface="Calibri" pitchFamily="34" charset="0"/>
              </a:rPr>
              <a:t>Techn. NMS: </a:t>
            </a:r>
            <a:r>
              <a:rPr lang="de-AT" altLang="de-DE" sz="3600" b="1" dirty="0" err="1" smtClean="0">
                <a:solidFill>
                  <a:srgbClr val="0070C0"/>
                </a:solidFill>
                <a:latin typeface="Calibri" pitchFamily="34" charset="0"/>
              </a:rPr>
              <a:t>Maxglan</a:t>
            </a:r>
            <a:r>
              <a:rPr lang="de-AT" altLang="de-DE" sz="3600" b="1" dirty="0" smtClean="0">
                <a:solidFill>
                  <a:srgbClr val="0070C0"/>
                </a:solidFill>
                <a:latin typeface="Calibri" pitchFamily="34" charset="0"/>
              </a:rPr>
              <a:t> 1</a:t>
            </a:r>
            <a:endParaRPr lang="de-DE" altLang="de-DE" sz="3600" b="1" dirty="0" smtClean="0">
              <a:solidFill>
                <a:srgbClr val="0070C0"/>
              </a:solidFill>
              <a:latin typeface="Calibri" pitchFamily="34" charset="0"/>
            </a:endParaRPr>
          </a:p>
        </p:txBody>
      </p:sp>
      <p:sp>
        <p:nvSpPr>
          <p:cNvPr id="88066" name="Rectangle 3"/>
          <p:cNvSpPr>
            <a:spLocks noGrp="1" noChangeArrowheads="1"/>
          </p:cNvSpPr>
          <p:nvPr>
            <p:ph type="body" idx="1"/>
          </p:nvPr>
        </p:nvSpPr>
        <p:spPr>
          <a:xfrm>
            <a:off x="899592" y="2708920"/>
            <a:ext cx="7992888" cy="4392488"/>
          </a:xfrm>
          <a:noFill/>
        </p:spPr>
        <p:txBody>
          <a:bodyPr/>
          <a:lstStyle/>
          <a:p>
            <a:pPr eaLnBrk="1" hangingPunct="1">
              <a:lnSpc>
                <a:spcPct val="80000"/>
              </a:lnSpc>
            </a:pPr>
            <a:endParaRPr lang="de-AT" altLang="de-DE" sz="1000" dirty="0" smtClean="0"/>
          </a:p>
          <a:p>
            <a:pPr marL="0" indent="0" eaLnBrk="1" hangingPunct="1">
              <a:lnSpc>
                <a:spcPct val="80000"/>
              </a:lnSpc>
              <a:buNone/>
            </a:pPr>
            <a:r>
              <a:rPr lang="de-AT" altLang="de-DE" sz="2000" dirty="0" smtClean="0">
                <a:latin typeface="Calibri" pitchFamily="34" charset="0"/>
              </a:rPr>
              <a:t>Schwerpunkte:</a:t>
            </a:r>
          </a:p>
          <a:p>
            <a:pPr eaLnBrk="1" hangingPunct="1">
              <a:lnSpc>
                <a:spcPct val="80000"/>
              </a:lnSpc>
              <a:buClr>
                <a:srgbClr val="0000FF"/>
              </a:buClr>
              <a:buFont typeface="Wingdings" pitchFamily="2" charset="2"/>
              <a:buChar char="§"/>
            </a:pPr>
            <a:r>
              <a:rPr lang="de-AT" altLang="de-DE" sz="2000" dirty="0" smtClean="0">
                <a:latin typeface="Calibri" pitchFamily="34" charset="0"/>
              </a:rPr>
              <a:t>Informatik, (Verstehen der Grundstrukturen der Arbeitsweise von Computern, Publizieren im Internet, Ausarbeitung von Unterrichtsprojekten)</a:t>
            </a:r>
          </a:p>
          <a:p>
            <a:pPr eaLnBrk="1" hangingPunct="1">
              <a:lnSpc>
                <a:spcPct val="80000"/>
              </a:lnSpc>
              <a:buClr>
                <a:srgbClr val="0000FF"/>
              </a:buClr>
              <a:buFont typeface="Wingdings" pitchFamily="2" charset="2"/>
              <a:buChar char="§"/>
            </a:pPr>
            <a:r>
              <a:rPr lang="de-AT" altLang="de-DE" sz="2000" dirty="0" smtClean="0">
                <a:latin typeface="Calibri" pitchFamily="34" charset="0"/>
              </a:rPr>
              <a:t>Elektronik (Experimentieren mit Elektrobaukästen, richtiger Umgang mit Lötkolben, Grundlagen zur Herstellung diverser Schaltungen)</a:t>
            </a:r>
          </a:p>
          <a:p>
            <a:pPr eaLnBrk="1" hangingPunct="1">
              <a:lnSpc>
                <a:spcPct val="80000"/>
              </a:lnSpc>
              <a:buClr>
                <a:srgbClr val="0000FF"/>
              </a:buClr>
              <a:buFont typeface="Wingdings" pitchFamily="2" charset="2"/>
              <a:buChar char="§"/>
            </a:pPr>
            <a:r>
              <a:rPr lang="de-AT" altLang="de-DE" sz="2000" dirty="0" smtClean="0">
                <a:latin typeface="Calibri" pitchFamily="34" charset="0"/>
              </a:rPr>
              <a:t>geometrisches Zeichnen</a:t>
            </a:r>
          </a:p>
          <a:p>
            <a:pPr eaLnBrk="1" hangingPunct="1">
              <a:lnSpc>
                <a:spcPct val="80000"/>
              </a:lnSpc>
              <a:buClr>
                <a:srgbClr val="0000FF"/>
              </a:buClr>
              <a:buFont typeface="Wingdings" pitchFamily="2" charset="2"/>
              <a:buChar char="§"/>
            </a:pPr>
            <a:r>
              <a:rPr lang="de-AT" altLang="de-DE" sz="2000" dirty="0" smtClean="0">
                <a:latin typeface="Calibri" pitchFamily="34" charset="0"/>
              </a:rPr>
              <a:t>Intensive Berufsorientierung </a:t>
            </a:r>
          </a:p>
          <a:p>
            <a:pPr marL="0" indent="0" eaLnBrk="1" hangingPunct="1">
              <a:lnSpc>
                <a:spcPct val="80000"/>
              </a:lnSpc>
              <a:buNone/>
            </a:pPr>
            <a:endParaRPr lang="de-AT" altLang="de-DE" sz="2000" dirty="0" smtClean="0">
              <a:solidFill>
                <a:srgbClr val="FF0000"/>
              </a:solidFill>
              <a:latin typeface="Calibri" pitchFamily="34" charset="0"/>
            </a:endParaRPr>
          </a:p>
          <a:p>
            <a:pPr marL="0" indent="0" eaLnBrk="1" hangingPunct="1">
              <a:lnSpc>
                <a:spcPct val="80000"/>
              </a:lnSpc>
              <a:buNone/>
            </a:pPr>
            <a:r>
              <a:rPr lang="de-AT" altLang="de-DE" sz="2000" dirty="0" smtClean="0">
                <a:solidFill>
                  <a:srgbClr val="FF0000"/>
                </a:solidFill>
                <a:latin typeface="Calibri" pitchFamily="34" charset="0"/>
              </a:rPr>
              <a:t>Stärkenkompass und Interessenstest</a:t>
            </a:r>
            <a:endParaRPr lang="de-AT" altLang="de-DE" sz="2000" dirty="0" smtClean="0">
              <a:latin typeface="Calibri" pitchFamily="34" charset="0"/>
            </a:endParaRPr>
          </a:p>
          <a:p>
            <a:pPr eaLnBrk="1" hangingPunct="1">
              <a:lnSpc>
                <a:spcPct val="80000"/>
              </a:lnSpc>
              <a:buNone/>
            </a:pPr>
            <a:r>
              <a:rPr lang="de-DE" altLang="de-DE" sz="2000" b="1" dirty="0" smtClean="0">
                <a:solidFill>
                  <a:srgbClr val="FF0000"/>
                </a:solidFill>
                <a:latin typeface="Calibri" pitchFamily="34" charset="0"/>
              </a:rPr>
              <a:t>Tagesbetreuung					</a:t>
            </a:r>
            <a:r>
              <a:rPr lang="de-AT" sz="2000" b="1" dirty="0" smtClean="0">
                <a:solidFill>
                  <a:srgbClr val="0000FF"/>
                </a:solidFill>
                <a:latin typeface="Calibri" pitchFamily="34" charset="0"/>
              </a:rPr>
              <a:t>www.nms-maxglan-1</a:t>
            </a:r>
            <a:endParaRPr lang="de-AT" altLang="de-DE" sz="2000" b="1" dirty="0">
              <a:solidFill>
                <a:srgbClr val="0000FF"/>
              </a:solidFill>
              <a:latin typeface="Calibri" pitchFamily="34" charset="0"/>
            </a:endParaRPr>
          </a:p>
          <a:p>
            <a:pPr eaLnBrk="1" hangingPunct="1">
              <a:lnSpc>
                <a:spcPct val="80000"/>
              </a:lnSpc>
            </a:pPr>
            <a:endParaRPr lang="de-AT" altLang="de-DE" sz="2400" dirty="0" smtClean="0"/>
          </a:p>
          <a:p>
            <a:pPr eaLnBrk="1" hangingPunct="1">
              <a:lnSpc>
                <a:spcPct val="80000"/>
              </a:lnSpc>
              <a:buFont typeface="Wingdings" pitchFamily="2" charset="2"/>
              <a:buNone/>
            </a:pPr>
            <a:endParaRPr lang="de-DE" altLang="de-DE" sz="24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48680"/>
            <a:ext cx="2137420" cy="143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059832" y="1988840"/>
            <a:ext cx="3672408" cy="683264"/>
          </a:xfrm>
          <a:prstGeom prst="rect">
            <a:avLst/>
          </a:prstGeom>
          <a:noFill/>
        </p:spPr>
        <p:txBody>
          <a:bodyPr wrap="square" rtlCol="0">
            <a:spAutoFit/>
          </a:bodyPr>
          <a:lstStyle/>
          <a:p>
            <a:pPr marL="0" indent="0" algn="r" eaLnBrk="1" hangingPunct="1">
              <a:lnSpc>
                <a:spcPct val="80000"/>
              </a:lnSpc>
              <a:buNone/>
            </a:pPr>
            <a:r>
              <a:rPr lang="de-AT" sz="1600" dirty="0">
                <a:latin typeface="Calibri" pitchFamily="34" charset="0"/>
              </a:rPr>
              <a:t>Direktorin: HOL Ingeborg </a:t>
            </a:r>
            <a:r>
              <a:rPr lang="de-AT" sz="1600" dirty="0" err="1">
                <a:latin typeface="Calibri" pitchFamily="34" charset="0"/>
              </a:rPr>
              <a:t>Holleis</a:t>
            </a:r>
            <a:endParaRPr lang="de-AT" sz="1600" dirty="0">
              <a:latin typeface="Calibri" pitchFamily="34" charset="0"/>
            </a:endParaRPr>
          </a:p>
          <a:p>
            <a:pPr marL="0" indent="0" algn="r" eaLnBrk="1" hangingPunct="1">
              <a:lnSpc>
                <a:spcPct val="80000"/>
              </a:lnSpc>
              <a:buNone/>
            </a:pPr>
            <a:r>
              <a:rPr lang="de-AT" sz="1600" dirty="0" err="1">
                <a:latin typeface="Calibri" pitchFamily="34" charset="0"/>
              </a:rPr>
              <a:t>Pillweinstraße</a:t>
            </a:r>
            <a:r>
              <a:rPr lang="de-AT" sz="1600" dirty="0">
                <a:latin typeface="Calibri" pitchFamily="34" charset="0"/>
              </a:rPr>
              <a:t> 18, 5020 Salzburg</a:t>
            </a:r>
            <a:br>
              <a:rPr lang="de-AT" sz="1600" dirty="0">
                <a:latin typeface="Calibri" pitchFamily="34" charset="0"/>
              </a:rPr>
            </a:br>
            <a:r>
              <a:rPr lang="de-AT" sz="1600" dirty="0">
                <a:latin typeface="Calibri" pitchFamily="34" charset="0"/>
              </a:rPr>
              <a:t>Tel: 0662 – 83 40 </a:t>
            </a:r>
            <a:r>
              <a:rPr lang="de-AT" sz="1600" dirty="0" smtClean="0">
                <a:latin typeface="Calibri" pitchFamily="34" charset="0"/>
              </a:rPr>
              <a:t>53</a:t>
            </a:r>
            <a:endParaRPr lang="de-AT" sz="1600" dirty="0">
              <a:latin typeface="Calibri" pitchFamily="34" charset="0"/>
            </a:endParaRPr>
          </a:p>
        </p:txBody>
      </p:sp>
    </p:spTree>
    <p:extLst>
      <p:ext uri="{BB962C8B-B14F-4D97-AF65-F5344CB8AC3E}">
        <p14:creationId xmlns:p14="http://schemas.microsoft.com/office/powerpoint/2010/main" val="215097410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2"/>
          <p:cNvSpPr>
            <a:spLocks noGrp="1" noChangeArrowheads="1"/>
          </p:cNvSpPr>
          <p:nvPr>
            <p:ph type="title"/>
          </p:nvPr>
        </p:nvSpPr>
        <p:spPr>
          <a:xfrm>
            <a:off x="251520" y="476672"/>
            <a:ext cx="6408712" cy="1224136"/>
          </a:xfrm>
        </p:spPr>
        <p:txBody>
          <a:bodyPr/>
          <a:lstStyle/>
          <a:p>
            <a:pPr algn="l" eaLnBrk="1" hangingPunct="1"/>
            <a:r>
              <a:rPr lang="de-AT" altLang="de-DE" sz="3200" b="1" dirty="0" smtClean="0">
                <a:solidFill>
                  <a:srgbClr val="0000FF"/>
                </a:solidFill>
                <a:latin typeface="Calibri" pitchFamily="34" charset="0"/>
              </a:rPr>
              <a:t>NMMS  </a:t>
            </a:r>
            <a:r>
              <a:rPr lang="de-AT" altLang="de-DE" sz="3200" b="1" dirty="0" err="1" smtClean="0">
                <a:solidFill>
                  <a:srgbClr val="0000FF"/>
                </a:solidFill>
                <a:latin typeface="Calibri" pitchFamily="34" charset="0"/>
              </a:rPr>
              <a:t>Maxglan</a:t>
            </a:r>
            <a:r>
              <a:rPr lang="de-AT" altLang="de-DE" sz="3200" b="1" dirty="0" smtClean="0">
                <a:solidFill>
                  <a:srgbClr val="0000FF"/>
                </a:solidFill>
                <a:latin typeface="Calibri" pitchFamily="34" charset="0"/>
              </a:rPr>
              <a:t> 2 </a:t>
            </a:r>
            <a:r>
              <a:rPr lang="de-AT" altLang="de-DE" sz="2000" b="1" dirty="0" smtClean="0">
                <a:solidFill>
                  <a:srgbClr val="0000FF"/>
                </a:solidFill>
                <a:latin typeface="Calibri" pitchFamily="34" charset="0"/>
              </a:rPr>
              <a:t>(Neue Musik-Mittelschule)</a:t>
            </a:r>
            <a:endParaRPr lang="de-DE" altLang="de-DE" sz="2000" b="1" dirty="0" smtClean="0">
              <a:solidFill>
                <a:srgbClr val="0000FF"/>
              </a:solidFill>
              <a:latin typeface="Calibri" pitchFamily="34" charset="0"/>
            </a:endParaRPr>
          </a:p>
        </p:txBody>
      </p:sp>
      <p:sp>
        <p:nvSpPr>
          <p:cNvPr id="89090" name="Rectangle 3"/>
          <p:cNvSpPr>
            <a:spLocks noGrp="1" noChangeArrowheads="1"/>
          </p:cNvSpPr>
          <p:nvPr>
            <p:ph type="body" idx="1"/>
          </p:nvPr>
        </p:nvSpPr>
        <p:spPr>
          <a:xfrm>
            <a:off x="827584" y="2276872"/>
            <a:ext cx="8424936" cy="4248472"/>
          </a:xfrm>
          <a:noFill/>
        </p:spPr>
        <p:txBody>
          <a:bodyPr/>
          <a:lstStyle/>
          <a:p>
            <a:pPr marL="0" indent="0" eaLnBrk="1" hangingPunct="1">
              <a:buNone/>
            </a:pPr>
            <a:r>
              <a:rPr lang="de-AT" sz="2000" dirty="0" smtClean="0">
                <a:latin typeface="Calibri" pitchFamily="34" charset="0"/>
              </a:rPr>
              <a:t>Geeignet für Kinder, </a:t>
            </a:r>
            <a:r>
              <a:rPr lang="de-AT" sz="2000" dirty="0">
                <a:latin typeface="Calibri" pitchFamily="34" charset="0"/>
              </a:rPr>
              <a:t>die gerne Singen, ein Instrument lernen möchten, Spaß am Tanzen haben und gerne bei Konzerten und Theater sowie Musicalaufführungen mitmachen wollen</a:t>
            </a:r>
            <a:r>
              <a:rPr lang="de-AT" sz="2000" dirty="0" smtClean="0">
                <a:latin typeface="Calibri" pitchFamily="34" charset="0"/>
              </a:rPr>
              <a:t>.</a:t>
            </a:r>
            <a:r>
              <a:rPr lang="de-AT" sz="2000" dirty="0">
                <a:latin typeface="Calibri" pitchFamily="34" charset="0"/>
              </a:rPr>
              <a:t> Die musikalische Ausbildung umfasst alle Bereiche der Musikerziehung. </a:t>
            </a:r>
            <a:r>
              <a:rPr lang="de-AT" altLang="de-DE" sz="2000" dirty="0">
                <a:latin typeface="Calibri" pitchFamily="34" charset="0"/>
              </a:rPr>
              <a:t>Alternativ zum </a:t>
            </a:r>
            <a:endParaRPr lang="de-AT" altLang="de-DE" sz="2000" dirty="0" smtClean="0">
              <a:latin typeface="Calibri" pitchFamily="34" charset="0"/>
            </a:endParaRPr>
          </a:p>
          <a:p>
            <a:pPr marL="0" indent="0" eaLnBrk="1" hangingPunct="1">
              <a:buNone/>
            </a:pPr>
            <a:r>
              <a:rPr lang="de-AT" altLang="de-DE" sz="2000" dirty="0" smtClean="0">
                <a:latin typeface="Calibri" pitchFamily="34" charset="0"/>
              </a:rPr>
              <a:t>Instrumentalunterricht</a:t>
            </a:r>
            <a:r>
              <a:rPr lang="de-AT" altLang="de-DE" sz="2000" dirty="0">
                <a:latin typeface="Calibri" pitchFamily="34" charset="0"/>
              </a:rPr>
              <a:t>: Auswahl zwischen 4 Ensembles.</a:t>
            </a:r>
          </a:p>
          <a:p>
            <a:pPr marL="0" indent="0" eaLnBrk="1" hangingPunct="1">
              <a:buNone/>
            </a:pPr>
            <a:endParaRPr lang="de-AT" altLang="de-DE" sz="2000" dirty="0" smtClean="0">
              <a:latin typeface="Calibri" pitchFamily="34" charset="0"/>
            </a:endParaRPr>
          </a:p>
          <a:p>
            <a:pPr marL="0" indent="0" eaLnBrk="1" hangingPunct="1">
              <a:buNone/>
            </a:pPr>
            <a:r>
              <a:rPr lang="de-AT" altLang="de-DE" sz="2000" dirty="0" smtClean="0">
                <a:latin typeface="Calibri" pitchFamily="34" charset="0"/>
              </a:rPr>
              <a:t>2 Schwerpunktklassen: </a:t>
            </a:r>
          </a:p>
          <a:p>
            <a:pPr eaLnBrk="1" hangingPunct="1">
              <a:buClr>
                <a:srgbClr val="0000FF"/>
              </a:buClr>
              <a:buFont typeface="Wingdings" pitchFamily="2" charset="2"/>
              <a:buChar char="§"/>
            </a:pPr>
            <a:r>
              <a:rPr lang="de-AT" altLang="de-DE" sz="2000" dirty="0" smtClean="0">
                <a:latin typeface="Calibri" pitchFamily="34" charset="0"/>
              </a:rPr>
              <a:t>Musikklasse (Lernen eines Instrumentes) </a:t>
            </a:r>
            <a:r>
              <a:rPr lang="de-AT" altLang="de-DE" sz="2000" b="1" dirty="0" smtClean="0">
                <a:solidFill>
                  <a:srgbClr val="FF0000"/>
                </a:solidFill>
                <a:latin typeface="Calibri" pitchFamily="34" charset="0"/>
              </a:rPr>
              <a:t>- Aufnahmeprüfung</a:t>
            </a:r>
          </a:p>
          <a:p>
            <a:pPr eaLnBrk="1" hangingPunct="1">
              <a:buClr>
                <a:srgbClr val="0000FF"/>
              </a:buClr>
              <a:buFont typeface="Wingdings" pitchFamily="2" charset="2"/>
              <a:buChar char="§"/>
            </a:pPr>
            <a:r>
              <a:rPr lang="de-AT" altLang="de-DE" sz="2000" dirty="0" smtClean="0">
                <a:latin typeface="Calibri" pitchFamily="34" charset="0"/>
              </a:rPr>
              <a:t>musisch-kreative Klasse</a:t>
            </a:r>
            <a:r>
              <a:rPr lang="de-AT" sz="2000" dirty="0">
                <a:latin typeface="Calibri" pitchFamily="34" charset="0"/>
              </a:rPr>
              <a:t> </a:t>
            </a:r>
            <a:r>
              <a:rPr lang="de-AT" sz="2000" dirty="0" smtClean="0">
                <a:latin typeface="Calibri" pitchFamily="34" charset="0"/>
              </a:rPr>
              <a:t>(Förderung der Persönlichkeitsentwicklung), öffentliche </a:t>
            </a:r>
            <a:r>
              <a:rPr lang="de-AT" sz="2000" dirty="0">
                <a:latin typeface="Calibri" pitchFamily="34" charset="0"/>
              </a:rPr>
              <a:t>musikalische Klassenabende oder Theater- und </a:t>
            </a:r>
            <a:r>
              <a:rPr lang="de-AT" sz="2000" dirty="0" smtClean="0">
                <a:latin typeface="Calibri" pitchFamily="34" charset="0"/>
              </a:rPr>
              <a:t>Musicalaufführungen, ab der 3. Klasse </a:t>
            </a:r>
          </a:p>
          <a:p>
            <a:pPr marL="0" indent="0" eaLnBrk="1" hangingPunct="1">
              <a:buClr>
                <a:srgbClr val="0000FF"/>
              </a:buClr>
              <a:buNone/>
            </a:pPr>
            <a:r>
              <a:rPr lang="de-AT" altLang="de-DE" sz="2000" b="1" dirty="0" smtClean="0">
                <a:solidFill>
                  <a:srgbClr val="FF0000"/>
                </a:solidFill>
                <a:latin typeface="Calibri" pitchFamily="34" charset="0"/>
              </a:rPr>
              <a:t>Tagesbetreuung</a:t>
            </a:r>
            <a:r>
              <a:rPr lang="de-AT" altLang="de-DE" sz="2000" dirty="0">
                <a:latin typeface="Calibri" pitchFamily="34" charset="0"/>
              </a:rPr>
              <a:t>	</a:t>
            </a:r>
            <a:r>
              <a:rPr lang="de-AT" altLang="de-DE" sz="2400" dirty="0" smtClean="0"/>
              <a:t>			       </a:t>
            </a:r>
            <a:r>
              <a:rPr lang="de-AT" altLang="de-DE" sz="2000" b="1" dirty="0" smtClean="0">
                <a:solidFill>
                  <a:srgbClr val="0000FF"/>
                </a:solidFill>
                <a:latin typeface="Calibri" pitchFamily="34" charset="0"/>
              </a:rPr>
              <a:t>www.musiknms-maxglan.at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4664"/>
            <a:ext cx="174468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987824" y="1628801"/>
            <a:ext cx="3528392" cy="1200329"/>
          </a:xfrm>
          <a:prstGeom prst="rect">
            <a:avLst/>
          </a:prstGeom>
        </p:spPr>
        <p:txBody>
          <a:bodyPr wrap="square">
            <a:spAutoFit/>
          </a:bodyPr>
          <a:lstStyle/>
          <a:p>
            <a:pPr algn="r"/>
            <a:r>
              <a:rPr lang="de-AT" sz="1200" dirty="0" smtClean="0">
                <a:latin typeface="+mj-lt"/>
              </a:rPr>
              <a:t>Leitung</a:t>
            </a:r>
            <a:r>
              <a:rPr lang="de-AT" sz="1200" dirty="0">
                <a:latin typeface="+mj-lt"/>
              </a:rPr>
              <a:t>: HD Walter LINECKER</a:t>
            </a:r>
            <a:endParaRPr lang="de-AT" sz="1200" dirty="0" smtClean="0">
              <a:latin typeface="+mj-lt"/>
            </a:endParaRPr>
          </a:p>
          <a:p>
            <a:pPr algn="r"/>
            <a:r>
              <a:rPr lang="de-AT" sz="1200" dirty="0" err="1" smtClean="0">
                <a:latin typeface="+mn-lt"/>
              </a:rPr>
              <a:t>Wiesbauerstraße</a:t>
            </a:r>
            <a:r>
              <a:rPr lang="de-AT" sz="1200" dirty="0" smtClean="0">
                <a:latin typeface="+mn-lt"/>
              </a:rPr>
              <a:t> 3, 5020 Salzburg</a:t>
            </a:r>
          </a:p>
          <a:p>
            <a:pPr algn="r"/>
            <a:r>
              <a:rPr lang="de-AT" sz="1200" dirty="0" smtClean="0">
                <a:latin typeface="+mn-lt"/>
              </a:rPr>
              <a:t>Tel</a:t>
            </a:r>
            <a:r>
              <a:rPr lang="de-AT" sz="1200" dirty="0">
                <a:latin typeface="+mn-lt"/>
              </a:rPr>
              <a:t>.: </a:t>
            </a:r>
            <a:r>
              <a:rPr lang="de-AT" sz="1200" dirty="0" smtClean="0">
                <a:latin typeface="+mn-lt"/>
              </a:rPr>
              <a:t>0662 - 834054</a:t>
            </a:r>
            <a:endParaRPr lang="de-AT" sz="1200" dirty="0">
              <a:latin typeface="+mn-lt"/>
            </a:endParaRPr>
          </a:p>
          <a:p>
            <a:pPr algn="r"/>
            <a:endParaRPr lang="de-AT" dirty="0" smtClean="0">
              <a:latin typeface="+mn-lt"/>
            </a:endParaRPr>
          </a:p>
          <a:p>
            <a:pPr algn="r"/>
            <a:r>
              <a:rPr lang="de-AT" dirty="0" smtClean="0">
                <a:latin typeface="+mn-lt"/>
              </a:rPr>
              <a:t> </a:t>
            </a:r>
            <a:endParaRPr lang="de-AT" dirty="0">
              <a:latin typeface="+mn-l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839941" y="535288"/>
            <a:ext cx="7458075" cy="839788"/>
          </a:xfrm>
        </p:spPr>
        <p:txBody>
          <a:bodyPr/>
          <a:lstStyle/>
          <a:p>
            <a:pPr eaLnBrk="1" hangingPunct="1"/>
            <a:r>
              <a:rPr lang="de-AT" altLang="de-DE" sz="3600" b="1" dirty="0" smtClean="0">
                <a:solidFill>
                  <a:srgbClr val="0000FF"/>
                </a:solidFill>
                <a:latin typeface="Calibri" pitchFamily="34" charset="0"/>
              </a:rPr>
              <a:t>NMS </a:t>
            </a:r>
            <a:r>
              <a:rPr lang="de-AT" altLang="de-DE" sz="3600" b="1" dirty="0" err="1" smtClean="0">
                <a:solidFill>
                  <a:srgbClr val="0000FF"/>
                </a:solidFill>
                <a:latin typeface="Calibri" pitchFamily="34" charset="0"/>
              </a:rPr>
              <a:t>Nonntal</a:t>
            </a:r>
            <a:r>
              <a:rPr lang="de-AT" altLang="de-DE" sz="3600" dirty="0" smtClean="0">
                <a:solidFill>
                  <a:srgbClr val="0000FF"/>
                </a:solidFill>
                <a:latin typeface="Calibri" pitchFamily="34" charset="0"/>
              </a:rPr>
              <a:t> </a:t>
            </a:r>
            <a:endParaRPr lang="de-DE" altLang="de-DE" sz="3600" dirty="0" smtClean="0">
              <a:solidFill>
                <a:srgbClr val="0000FF"/>
              </a:solidFill>
              <a:latin typeface="Calibri" pitchFamily="34" charset="0"/>
            </a:endParaRPr>
          </a:p>
        </p:txBody>
      </p:sp>
      <p:sp>
        <p:nvSpPr>
          <p:cNvPr id="90114" name="Rectangle 3"/>
          <p:cNvSpPr>
            <a:spLocks noGrp="1" noChangeArrowheads="1"/>
          </p:cNvSpPr>
          <p:nvPr>
            <p:ph type="body" idx="1"/>
          </p:nvPr>
        </p:nvSpPr>
        <p:spPr>
          <a:xfrm>
            <a:off x="755576" y="2348880"/>
            <a:ext cx="8104248" cy="4726022"/>
          </a:xfrm>
          <a:noFill/>
        </p:spPr>
        <p:txBody>
          <a:bodyPr/>
          <a:lstStyle/>
          <a:p>
            <a:pPr marL="0" indent="0" eaLnBrk="1" hangingPunct="1">
              <a:buNone/>
            </a:pPr>
            <a:endParaRPr lang="de-AT" altLang="de-DE" sz="1200" dirty="0" smtClean="0"/>
          </a:p>
          <a:p>
            <a:pPr marL="0" indent="0" eaLnBrk="1" hangingPunct="1">
              <a:buNone/>
            </a:pPr>
            <a:endParaRPr lang="de-AT" altLang="de-DE" sz="1200" dirty="0"/>
          </a:p>
          <a:p>
            <a:pPr eaLnBrk="1" hangingPunct="1">
              <a:buClr>
                <a:srgbClr val="0000FF"/>
              </a:buClr>
              <a:buFont typeface="Wingdings" pitchFamily="2" charset="2"/>
              <a:buChar char="§"/>
            </a:pPr>
            <a:r>
              <a:rPr lang="de-AT" altLang="de-DE" sz="2000" dirty="0" smtClean="0">
                <a:latin typeface="Calibri" pitchFamily="34" charset="0"/>
              </a:rPr>
              <a:t>Englisch ab der 1. Klasse</a:t>
            </a:r>
          </a:p>
          <a:p>
            <a:pPr eaLnBrk="1" hangingPunct="1">
              <a:buClr>
                <a:srgbClr val="0000FF"/>
              </a:buClr>
              <a:buFont typeface="Wingdings" pitchFamily="2" charset="2"/>
              <a:buChar char="§"/>
            </a:pPr>
            <a:r>
              <a:rPr lang="de-AT" altLang="de-DE" sz="2000" dirty="0" smtClean="0">
                <a:latin typeface="Calibri" pitchFamily="34" charset="0"/>
              </a:rPr>
              <a:t>Gemeinschaftserziehung ab der 1. Klasse </a:t>
            </a:r>
          </a:p>
          <a:p>
            <a:pPr eaLnBrk="1" hangingPunct="1">
              <a:buClr>
                <a:srgbClr val="0000FF"/>
              </a:buClr>
              <a:buFont typeface="Wingdings" pitchFamily="2" charset="2"/>
              <a:buChar char="§"/>
            </a:pPr>
            <a:r>
              <a:rPr lang="de-AT" altLang="de-DE" sz="2000" dirty="0" smtClean="0">
                <a:latin typeface="Calibri" pitchFamily="34" charset="0"/>
              </a:rPr>
              <a:t>Soziales Lernen in allen 4 Schulstufen</a:t>
            </a:r>
          </a:p>
          <a:p>
            <a:pPr eaLnBrk="1" hangingPunct="1">
              <a:buClr>
                <a:srgbClr val="0000FF"/>
              </a:buClr>
              <a:buFont typeface="Wingdings" pitchFamily="2" charset="2"/>
              <a:buChar char="§"/>
            </a:pPr>
            <a:r>
              <a:rPr lang="de-AT" altLang="de-DE" sz="2000" dirty="0" smtClean="0">
                <a:latin typeface="Calibri" pitchFamily="34" charset="0"/>
              </a:rPr>
              <a:t>Informatik ab der </a:t>
            </a:r>
            <a:r>
              <a:rPr lang="de-AT" altLang="de-DE" sz="2000" dirty="0">
                <a:latin typeface="Calibri" pitchFamily="34" charset="0"/>
              </a:rPr>
              <a:t>2</a:t>
            </a:r>
            <a:r>
              <a:rPr lang="de-AT" altLang="de-DE" sz="2000" dirty="0" smtClean="0">
                <a:latin typeface="Calibri" pitchFamily="34" charset="0"/>
              </a:rPr>
              <a:t>. Klasse als unverbindliche Übung</a:t>
            </a:r>
          </a:p>
          <a:p>
            <a:pPr eaLnBrk="1" hangingPunct="1">
              <a:buClr>
                <a:srgbClr val="0000FF"/>
              </a:buClr>
              <a:buFont typeface="Wingdings" pitchFamily="2" charset="2"/>
              <a:buChar char="§"/>
            </a:pPr>
            <a:r>
              <a:rPr lang="de-AT" altLang="de-DE" sz="2000" dirty="0" smtClean="0">
                <a:latin typeface="Calibri" pitchFamily="34" charset="0"/>
              </a:rPr>
              <a:t>Ökologie oder Französisch bzw. Italienisch ab der 3. Klasse als Wahlfach.</a:t>
            </a:r>
          </a:p>
          <a:p>
            <a:pPr eaLnBrk="1" hangingPunct="1">
              <a:buClr>
                <a:srgbClr val="0000FF"/>
              </a:buClr>
              <a:buFont typeface="Wingdings" pitchFamily="2" charset="2"/>
              <a:buChar char="§"/>
            </a:pPr>
            <a:r>
              <a:rPr lang="de-AT" altLang="de-DE" sz="2000" dirty="0" smtClean="0">
                <a:latin typeface="Calibri" pitchFamily="34" charset="0"/>
              </a:rPr>
              <a:t>Berufsorientierung ab der 4. Klasse, </a:t>
            </a:r>
          </a:p>
          <a:p>
            <a:pPr marL="449263" indent="-449263" eaLnBrk="1" hangingPunct="1"/>
            <a:endParaRPr lang="de-AT" altLang="de-DE" sz="2000" dirty="0" smtClean="0">
              <a:latin typeface="Calibri" pitchFamily="34" charset="0"/>
            </a:endParaRPr>
          </a:p>
          <a:p>
            <a:pPr marL="0" indent="0" eaLnBrk="1" hangingPunct="1">
              <a:buNone/>
            </a:pPr>
            <a:r>
              <a:rPr lang="de-DE" altLang="de-DE" sz="2000" b="1" dirty="0" smtClean="0">
                <a:solidFill>
                  <a:srgbClr val="FF0000"/>
                </a:solidFill>
                <a:latin typeface="Calibri" pitchFamily="34" charset="0"/>
              </a:rPr>
              <a:t>Nachmittagsbetreuung</a:t>
            </a:r>
            <a:endParaRPr lang="de-AT" altLang="de-DE" sz="2000" dirty="0" smtClean="0">
              <a:latin typeface="Calibri"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620688"/>
            <a:ext cx="2273935"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907704" y="1412776"/>
            <a:ext cx="4572000" cy="830997"/>
          </a:xfrm>
          <a:prstGeom prst="rect">
            <a:avLst/>
          </a:prstGeom>
        </p:spPr>
        <p:txBody>
          <a:bodyPr>
            <a:spAutoFit/>
          </a:bodyPr>
          <a:lstStyle/>
          <a:p>
            <a:pPr marL="0" indent="0" algn="r" eaLnBrk="1" hangingPunct="1">
              <a:buNone/>
            </a:pPr>
            <a:r>
              <a:rPr lang="de-AT" altLang="de-DE" sz="1600" dirty="0">
                <a:latin typeface="Calibri" pitchFamily="34" charset="0"/>
              </a:rPr>
              <a:t>Leitung: DNMS </a:t>
            </a:r>
            <a:r>
              <a:rPr lang="de-AT" altLang="de-DE" sz="1600" dirty="0" err="1">
                <a:latin typeface="Calibri" pitchFamily="34" charset="0"/>
              </a:rPr>
              <a:t>Mag.Thomas</a:t>
            </a:r>
            <a:r>
              <a:rPr lang="de-AT" altLang="de-DE" sz="1600" dirty="0">
                <a:latin typeface="Calibri" pitchFamily="34" charset="0"/>
              </a:rPr>
              <a:t> </a:t>
            </a:r>
            <a:r>
              <a:rPr lang="de-AT" altLang="de-DE" sz="1600" dirty="0" err="1">
                <a:latin typeface="Calibri" pitchFamily="34" charset="0"/>
              </a:rPr>
              <a:t>Schiendorfer</a:t>
            </a:r>
            <a:endParaRPr lang="de-AT" altLang="de-DE" sz="1600" b="1" dirty="0">
              <a:latin typeface="Calibri" pitchFamily="34" charset="0"/>
            </a:endParaRPr>
          </a:p>
          <a:p>
            <a:pPr marL="0" indent="0" algn="r">
              <a:buNone/>
            </a:pPr>
            <a:r>
              <a:rPr lang="de-AT" sz="1600" dirty="0" err="1">
                <a:latin typeface="Calibri" pitchFamily="34" charset="0"/>
              </a:rPr>
              <a:t>Nonntaler</a:t>
            </a:r>
            <a:r>
              <a:rPr lang="de-AT" sz="1600" dirty="0">
                <a:latin typeface="Calibri" pitchFamily="34" charset="0"/>
              </a:rPr>
              <a:t> Hauptstraße 5, 5020 Salzburg</a:t>
            </a:r>
          </a:p>
          <a:p>
            <a:pPr marL="0" indent="0" algn="r">
              <a:buNone/>
            </a:pPr>
            <a:r>
              <a:rPr lang="de-AT" sz="1600" dirty="0">
                <a:latin typeface="Calibri" pitchFamily="34" charset="0"/>
              </a:rPr>
              <a:t>Telefon: 0662 - 841657</a:t>
            </a:r>
          </a:p>
        </p:txBody>
      </p:sp>
      <p:sp>
        <p:nvSpPr>
          <p:cNvPr id="3" name="Rechteck 2"/>
          <p:cNvSpPr/>
          <p:nvPr/>
        </p:nvSpPr>
        <p:spPr>
          <a:xfrm>
            <a:off x="6228184" y="6021288"/>
            <a:ext cx="2446567" cy="400110"/>
          </a:xfrm>
          <a:prstGeom prst="rect">
            <a:avLst/>
          </a:prstGeom>
        </p:spPr>
        <p:txBody>
          <a:bodyPr wrap="none">
            <a:spAutoFit/>
          </a:bodyPr>
          <a:lstStyle/>
          <a:p>
            <a:r>
              <a:rPr lang="de-AT" sz="2000" b="1" dirty="0" smtClean="0">
                <a:solidFill>
                  <a:srgbClr val="0000FF"/>
                </a:solidFill>
                <a:latin typeface="Calibri" pitchFamily="34" charset="0"/>
              </a:rPr>
              <a:t>www.nms-nonntal.at</a:t>
            </a:r>
            <a:endParaRPr lang="de-AT" sz="2000" b="1" dirty="0">
              <a:solidFill>
                <a:srgbClr val="0000FF"/>
              </a:solidFill>
              <a:latin typeface="Calibri" pitchFamily="34" charset="0"/>
            </a:endParaRPr>
          </a:p>
        </p:txBody>
      </p:sp>
    </p:spTree>
    <p:extLst>
      <p:ext uri="{BB962C8B-B14F-4D97-AF65-F5344CB8AC3E}">
        <p14:creationId xmlns:p14="http://schemas.microsoft.com/office/powerpoint/2010/main" val="163831956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71211" y="439601"/>
            <a:ext cx="5989021" cy="1102048"/>
          </a:xfrm>
        </p:spPr>
        <p:txBody>
          <a:bodyPr/>
          <a:lstStyle/>
          <a:p>
            <a:pPr eaLnBrk="1" hangingPunct="1"/>
            <a:r>
              <a:rPr lang="de-AT" altLang="de-DE" sz="3600" b="1" dirty="0" smtClean="0">
                <a:solidFill>
                  <a:srgbClr val="0000FF"/>
                </a:solidFill>
                <a:latin typeface="Calibri" pitchFamily="34" charset="0"/>
              </a:rPr>
              <a:t>NMS Schlossstraße</a:t>
            </a:r>
            <a:endParaRPr lang="de-DE" altLang="de-DE" sz="3600" b="1" dirty="0" smtClean="0">
              <a:solidFill>
                <a:srgbClr val="0000FF"/>
              </a:solidFill>
              <a:latin typeface="Calibri" pitchFamily="34" charset="0"/>
            </a:endParaRPr>
          </a:p>
        </p:txBody>
      </p:sp>
      <p:sp>
        <p:nvSpPr>
          <p:cNvPr id="91138" name="Rectangle 3"/>
          <p:cNvSpPr>
            <a:spLocks noGrp="1" noChangeArrowheads="1"/>
          </p:cNvSpPr>
          <p:nvPr>
            <p:ph type="body" idx="1"/>
          </p:nvPr>
        </p:nvSpPr>
        <p:spPr>
          <a:xfrm>
            <a:off x="683568" y="2276872"/>
            <a:ext cx="7883538" cy="4393083"/>
          </a:xfrm>
          <a:noFill/>
        </p:spPr>
        <p:txBody>
          <a:bodyPr/>
          <a:lstStyle/>
          <a:p>
            <a:pPr eaLnBrk="1" hangingPunct="1">
              <a:lnSpc>
                <a:spcPct val="90000"/>
              </a:lnSpc>
              <a:buClr>
                <a:srgbClr val="0000FF"/>
              </a:buClr>
              <a:buFont typeface="Wingdings" pitchFamily="2" charset="2"/>
              <a:buChar char="§"/>
            </a:pPr>
            <a:r>
              <a:rPr lang="de-AT" altLang="de-DE" sz="1600" dirty="0" smtClean="0"/>
              <a:t>Englisch ab der 1. Klasse</a:t>
            </a:r>
          </a:p>
          <a:p>
            <a:pPr eaLnBrk="1" hangingPunct="1">
              <a:lnSpc>
                <a:spcPct val="90000"/>
              </a:lnSpc>
              <a:buClr>
                <a:srgbClr val="0000FF"/>
              </a:buClr>
              <a:buFont typeface="Wingdings" pitchFamily="2" charset="2"/>
              <a:buChar char="§"/>
            </a:pPr>
            <a:r>
              <a:rPr lang="de-AT" altLang="de-DE" sz="1600" dirty="0" smtClean="0"/>
              <a:t>Wirtschaftlicher Schwerpunkt </a:t>
            </a:r>
          </a:p>
          <a:p>
            <a:pPr eaLnBrk="1" hangingPunct="1">
              <a:lnSpc>
                <a:spcPct val="90000"/>
              </a:lnSpc>
              <a:buClr>
                <a:srgbClr val="0000FF"/>
              </a:buClr>
              <a:buFont typeface="Wingdings" pitchFamily="2" charset="2"/>
              <a:buChar char="§"/>
            </a:pPr>
            <a:r>
              <a:rPr lang="de-AT" sz="1600" dirty="0" smtClean="0"/>
              <a:t>Gütesiegel „</a:t>
            </a:r>
            <a:r>
              <a:rPr lang="de-AT" sz="1600" dirty="0"/>
              <a:t>Berufsorientierungsfreundliche Schule“</a:t>
            </a:r>
            <a:endParaRPr lang="de-AT" altLang="de-DE" sz="1600" b="1" dirty="0" smtClean="0">
              <a:solidFill>
                <a:srgbClr val="0070C0"/>
              </a:solidFill>
            </a:endParaRPr>
          </a:p>
          <a:p>
            <a:pPr marL="0" indent="0">
              <a:buNone/>
            </a:pPr>
            <a:r>
              <a:rPr lang="de-AT" sz="1600" dirty="0" smtClean="0"/>
              <a:t>Ab </a:t>
            </a:r>
            <a:r>
              <a:rPr lang="de-AT" sz="1600" dirty="0"/>
              <a:t>der 3. Klasse </a:t>
            </a:r>
            <a:r>
              <a:rPr lang="de-AT" sz="1600" dirty="0" smtClean="0"/>
              <a:t>- Alternative Interessensfächer </a:t>
            </a:r>
          </a:p>
          <a:p>
            <a:pPr>
              <a:buClr>
                <a:srgbClr val="0000FF"/>
              </a:buClr>
              <a:buFont typeface="Wingdings" pitchFamily="2" charset="2"/>
              <a:buChar char="§"/>
            </a:pPr>
            <a:r>
              <a:rPr lang="de-AT" sz="1600" dirty="0" smtClean="0"/>
              <a:t>Kurs 1 = Italienisch</a:t>
            </a:r>
          </a:p>
          <a:p>
            <a:pPr>
              <a:buClr>
                <a:srgbClr val="0000FF"/>
              </a:buClr>
              <a:buFont typeface="Wingdings" pitchFamily="2" charset="2"/>
              <a:buChar char="§"/>
            </a:pPr>
            <a:r>
              <a:rPr lang="de-AT" sz="1600" dirty="0" smtClean="0"/>
              <a:t>Kurs 2 =Informatik ECDL und </a:t>
            </a:r>
            <a:r>
              <a:rPr lang="de-AT" sz="1600" dirty="0"/>
              <a:t>Wirtschaftsrechnen, </a:t>
            </a:r>
            <a:endParaRPr lang="de-AT" sz="1600" dirty="0" smtClean="0"/>
          </a:p>
          <a:p>
            <a:pPr>
              <a:buClr>
                <a:srgbClr val="0000FF"/>
              </a:buClr>
              <a:buFont typeface="Wingdings" pitchFamily="2" charset="2"/>
              <a:buChar char="§"/>
            </a:pPr>
            <a:r>
              <a:rPr lang="de-AT" sz="1600" dirty="0" smtClean="0"/>
              <a:t>Kurs 3 = Deutsch und Kreativwerkstätte Englisch </a:t>
            </a:r>
            <a:r>
              <a:rPr lang="de-AT" sz="1600" dirty="0"/>
              <a:t>und </a:t>
            </a:r>
            <a:r>
              <a:rPr lang="de-AT" sz="1600" dirty="0" smtClean="0"/>
              <a:t>Mathematik . </a:t>
            </a:r>
          </a:p>
          <a:p>
            <a:pPr marL="0" indent="0">
              <a:buNone/>
            </a:pPr>
            <a:r>
              <a:rPr lang="de-AT" sz="1600" dirty="0" smtClean="0"/>
              <a:t>Ab der 4. Klasse – Alternative Interessensfächer</a:t>
            </a:r>
          </a:p>
          <a:p>
            <a:pPr>
              <a:buClr>
                <a:srgbClr val="0000FF"/>
              </a:buClr>
              <a:buFont typeface="Wingdings" pitchFamily="2" charset="2"/>
              <a:buChar char="§"/>
            </a:pPr>
            <a:r>
              <a:rPr lang="de-AT" sz="1600" dirty="0" smtClean="0"/>
              <a:t>Kurs 1 = Italienisch</a:t>
            </a:r>
          </a:p>
          <a:p>
            <a:pPr>
              <a:buClr>
                <a:srgbClr val="0000FF"/>
              </a:buClr>
              <a:buFont typeface="Wingdings" pitchFamily="2" charset="2"/>
              <a:buChar char="§"/>
            </a:pPr>
            <a:r>
              <a:rPr lang="de-AT" sz="1600" dirty="0" smtClean="0"/>
              <a:t>Kurs 2 = Informatik ECDL und E. </a:t>
            </a:r>
            <a:r>
              <a:rPr lang="de-AT" sz="1600" dirty="0" err="1" smtClean="0"/>
              <a:t>Conversation</a:t>
            </a:r>
            <a:endParaRPr lang="de-AT" sz="1600" dirty="0" smtClean="0"/>
          </a:p>
          <a:p>
            <a:pPr>
              <a:buClr>
                <a:srgbClr val="0000FF"/>
              </a:buClr>
              <a:buFont typeface="Wingdings" pitchFamily="2" charset="2"/>
              <a:buChar char="§"/>
            </a:pPr>
            <a:r>
              <a:rPr lang="de-AT" sz="1600" dirty="0" smtClean="0"/>
              <a:t>Kurs </a:t>
            </a:r>
            <a:r>
              <a:rPr lang="de-AT" sz="1600" dirty="0"/>
              <a:t>3 = Deutsch und Kreativwerkstätte Englisch und </a:t>
            </a:r>
            <a:r>
              <a:rPr lang="de-AT" sz="1600" dirty="0" smtClean="0"/>
              <a:t>Mathematik.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76672"/>
            <a:ext cx="2734643" cy="109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051720" y="1484784"/>
            <a:ext cx="3960440" cy="757130"/>
          </a:xfrm>
          <a:prstGeom prst="rect">
            <a:avLst/>
          </a:prstGeom>
          <a:noFill/>
        </p:spPr>
        <p:txBody>
          <a:bodyPr wrap="square" rtlCol="0">
            <a:spAutoFit/>
          </a:bodyPr>
          <a:lstStyle/>
          <a:p>
            <a:pPr algn="r" eaLnBrk="1" hangingPunct="1">
              <a:lnSpc>
                <a:spcPct val="90000"/>
              </a:lnSpc>
              <a:buFont typeface="Wingdings" pitchFamily="2" charset="2"/>
              <a:buNone/>
            </a:pPr>
            <a:r>
              <a:rPr lang="de-AT" altLang="de-DE" sz="1600" dirty="0">
                <a:latin typeface="Calibri" pitchFamily="34" charset="0"/>
              </a:rPr>
              <a:t>Leitung: DNMS Eva Elisabeth </a:t>
            </a:r>
            <a:r>
              <a:rPr lang="de-AT" altLang="de-DE" sz="1600" dirty="0" err="1">
                <a:latin typeface="Calibri" pitchFamily="34" charset="0"/>
              </a:rPr>
              <a:t>Szalony</a:t>
            </a:r>
            <a:r>
              <a:rPr lang="de-AT" altLang="de-DE" sz="1600" dirty="0">
                <a:latin typeface="Calibri" pitchFamily="34" charset="0"/>
              </a:rPr>
              <a:t>, </a:t>
            </a:r>
            <a:r>
              <a:rPr lang="de-AT" altLang="de-DE" sz="1600" dirty="0" err="1">
                <a:latin typeface="Calibri" pitchFamily="34" charset="0"/>
              </a:rPr>
              <a:t>MSc</a:t>
            </a:r>
            <a:r>
              <a:rPr lang="de-AT" altLang="de-DE" sz="1600" dirty="0">
                <a:latin typeface="Calibri" pitchFamily="34" charset="0"/>
              </a:rPr>
              <a:t>., </a:t>
            </a:r>
          </a:p>
          <a:p>
            <a:pPr algn="r" eaLnBrk="1" hangingPunct="1">
              <a:lnSpc>
                <a:spcPct val="90000"/>
              </a:lnSpc>
              <a:buFont typeface="Wingdings" pitchFamily="2" charset="2"/>
              <a:buNone/>
            </a:pPr>
            <a:r>
              <a:rPr lang="de-AT" sz="1600" dirty="0">
                <a:latin typeface="Calibri" pitchFamily="34" charset="0"/>
              </a:rPr>
              <a:t>Schlossstraße 19, 5020 Salzburg</a:t>
            </a:r>
            <a:endParaRPr lang="de-AT" altLang="de-DE" sz="1600" dirty="0">
              <a:latin typeface="Calibri" pitchFamily="34" charset="0"/>
            </a:endParaRPr>
          </a:p>
          <a:p>
            <a:pPr algn="r" eaLnBrk="1" hangingPunct="1">
              <a:lnSpc>
                <a:spcPct val="90000"/>
              </a:lnSpc>
              <a:buFont typeface="Wingdings" pitchFamily="2" charset="2"/>
              <a:buNone/>
            </a:pPr>
            <a:r>
              <a:rPr lang="de-AT" altLang="de-DE" sz="1600" dirty="0">
                <a:latin typeface="Calibri" pitchFamily="34" charset="0"/>
              </a:rPr>
              <a:t>Tel.: 0662-641372</a:t>
            </a:r>
            <a:endParaRPr lang="de-DE" altLang="de-DE" sz="1600" dirty="0">
              <a:latin typeface="Calibri" pitchFamily="34" charset="0"/>
            </a:endParaRPr>
          </a:p>
        </p:txBody>
      </p:sp>
    </p:spTree>
    <p:extLst>
      <p:ext uri="{BB962C8B-B14F-4D97-AF65-F5344CB8AC3E}">
        <p14:creationId xmlns:p14="http://schemas.microsoft.com/office/powerpoint/2010/main" val="41570189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71211" y="439601"/>
            <a:ext cx="5989021" cy="1102048"/>
          </a:xfrm>
        </p:spPr>
        <p:txBody>
          <a:bodyPr/>
          <a:lstStyle/>
          <a:p>
            <a:pPr eaLnBrk="1" hangingPunct="1"/>
            <a:r>
              <a:rPr lang="de-AT" altLang="de-DE" sz="3600" b="1" dirty="0" smtClean="0">
                <a:solidFill>
                  <a:srgbClr val="0000FF"/>
                </a:solidFill>
                <a:latin typeface="Calibri" pitchFamily="34" charset="0"/>
              </a:rPr>
              <a:t>NMS Schlossstraße</a:t>
            </a:r>
            <a:endParaRPr lang="de-DE" altLang="de-DE" sz="3600" b="1" dirty="0" smtClean="0">
              <a:solidFill>
                <a:srgbClr val="0000FF"/>
              </a:solidFill>
              <a:latin typeface="Calibri" pitchFamily="34" charset="0"/>
            </a:endParaRPr>
          </a:p>
        </p:txBody>
      </p:sp>
      <p:sp>
        <p:nvSpPr>
          <p:cNvPr id="91138" name="Rectangle 3"/>
          <p:cNvSpPr>
            <a:spLocks noGrp="1" noChangeArrowheads="1"/>
          </p:cNvSpPr>
          <p:nvPr>
            <p:ph type="body" idx="1"/>
          </p:nvPr>
        </p:nvSpPr>
        <p:spPr>
          <a:xfrm>
            <a:off x="683568" y="2276872"/>
            <a:ext cx="7883538" cy="4393083"/>
          </a:xfrm>
          <a:noFill/>
        </p:spPr>
        <p:txBody>
          <a:bodyPr/>
          <a:lstStyle/>
          <a:p>
            <a:pPr>
              <a:buClr>
                <a:srgbClr val="0000FF"/>
              </a:buClr>
              <a:buFont typeface="Wingdings" pitchFamily="2" charset="2"/>
              <a:buChar char="§"/>
            </a:pPr>
            <a:r>
              <a:rPr lang="de-AT" sz="1600" dirty="0" smtClean="0"/>
              <a:t>Integrative Informatikstunde in D,E,M.</a:t>
            </a:r>
          </a:p>
          <a:p>
            <a:pPr>
              <a:buClr>
                <a:srgbClr val="0000FF"/>
              </a:buClr>
              <a:buFont typeface="Wingdings" pitchFamily="2" charset="2"/>
              <a:buChar char="§"/>
            </a:pPr>
            <a:endParaRPr lang="de-AT" sz="1600" dirty="0" smtClean="0"/>
          </a:p>
          <a:p>
            <a:pPr>
              <a:buClr>
                <a:srgbClr val="0000FF"/>
              </a:buClr>
              <a:buFont typeface="Wingdings" pitchFamily="2" charset="2"/>
              <a:buChar char="§"/>
            </a:pPr>
            <a:r>
              <a:rPr lang="de-AT" sz="1600" dirty="0" smtClean="0"/>
              <a:t>Unverbindlichen Übungen Informatik (ab der 2. Klasse) und Geometrisches Zeichnen (4. Klasse) </a:t>
            </a:r>
          </a:p>
          <a:p>
            <a:pPr>
              <a:buClr>
                <a:srgbClr val="0000FF"/>
              </a:buClr>
              <a:buFont typeface="Wingdings" pitchFamily="2" charset="2"/>
              <a:buChar char="§"/>
            </a:pPr>
            <a:endParaRPr lang="de-AT" sz="1600" dirty="0" smtClean="0"/>
          </a:p>
          <a:p>
            <a:pPr>
              <a:buClr>
                <a:srgbClr val="0000FF"/>
              </a:buClr>
              <a:buFont typeface="Wingdings" pitchFamily="2" charset="2"/>
              <a:buChar char="§"/>
            </a:pPr>
            <a:r>
              <a:rPr lang="de-AT" sz="1600" dirty="0" smtClean="0"/>
              <a:t>Soziales Lernen und Projektunterricht (ab 1. Klasse)</a:t>
            </a:r>
            <a:endParaRPr lang="de-AT" sz="16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76672"/>
            <a:ext cx="2734643" cy="109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00506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1259633" y="476672"/>
            <a:ext cx="5112568" cy="792088"/>
          </a:xfrm>
        </p:spPr>
        <p:txBody>
          <a:bodyPr/>
          <a:lstStyle/>
          <a:p>
            <a:pPr eaLnBrk="1" hangingPunct="1"/>
            <a:r>
              <a:rPr lang="de-AT" altLang="de-DE" sz="3600" b="1" dirty="0" smtClean="0">
                <a:solidFill>
                  <a:srgbClr val="0000FF"/>
                </a:solidFill>
                <a:latin typeface="Calibri" pitchFamily="34" charset="0"/>
              </a:rPr>
              <a:t>NMS </a:t>
            </a:r>
            <a:r>
              <a:rPr lang="de-AT" altLang="de-DE" sz="3600" b="1" dirty="0" err="1" smtClean="0">
                <a:solidFill>
                  <a:srgbClr val="0000FF"/>
                </a:solidFill>
                <a:latin typeface="Calibri" pitchFamily="34" charset="0"/>
              </a:rPr>
              <a:t>Taxham</a:t>
            </a:r>
            <a:endParaRPr lang="de-DE" altLang="de-DE" sz="3600" b="1" dirty="0" smtClean="0">
              <a:solidFill>
                <a:srgbClr val="0000FF"/>
              </a:solidFill>
              <a:latin typeface="Calibri" pitchFamily="34" charset="0"/>
            </a:endParaRPr>
          </a:p>
        </p:txBody>
      </p:sp>
      <p:sp>
        <p:nvSpPr>
          <p:cNvPr id="92162" name="Rectangle 3"/>
          <p:cNvSpPr>
            <a:spLocks noGrp="1" noChangeArrowheads="1"/>
          </p:cNvSpPr>
          <p:nvPr>
            <p:ph type="body" idx="1"/>
          </p:nvPr>
        </p:nvSpPr>
        <p:spPr>
          <a:xfrm>
            <a:off x="755576" y="2204864"/>
            <a:ext cx="7992888" cy="4392488"/>
          </a:xfrm>
          <a:noFill/>
        </p:spPr>
        <p:txBody>
          <a:bodyPr/>
          <a:lstStyle/>
          <a:p>
            <a:pPr marL="0" indent="0" eaLnBrk="1" hangingPunct="1">
              <a:lnSpc>
                <a:spcPct val="90000"/>
              </a:lnSpc>
              <a:buNone/>
            </a:pPr>
            <a:r>
              <a:rPr lang="de-AT" altLang="de-DE" sz="2000" dirty="0" smtClean="0">
                <a:latin typeface="Calibri" pitchFamily="34" charset="0"/>
              </a:rPr>
              <a:t>Schwerpunkte:</a:t>
            </a:r>
          </a:p>
          <a:p>
            <a:pPr eaLnBrk="1" hangingPunct="1">
              <a:lnSpc>
                <a:spcPct val="90000"/>
              </a:lnSpc>
            </a:pPr>
            <a:endParaRPr lang="de-AT" altLang="de-DE" sz="2000" dirty="0" smtClean="0">
              <a:latin typeface="Calibri" pitchFamily="34" charset="0"/>
            </a:endParaRPr>
          </a:p>
          <a:p>
            <a:pPr eaLnBrk="1" hangingPunct="1">
              <a:lnSpc>
                <a:spcPct val="90000"/>
              </a:lnSpc>
            </a:pPr>
            <a:r>
              <a:rPr lang="de-AT" altLang="de-DE" sz="2000" b="1" dirty="0" smtClean="0">
                <a:latin typeface="Calibri" pitchFamily="34" charset="0"/>
              </a:rPr>
              <a:t>Sport &amp; Gesundheit</a:t>
            </a:r>
            <a:r>
              <a:rPr lang="de-AT" altLang="de-DE" sz="2000" dirty="0" smtClean="0">
                <a:latin typeface="Calibri" pitchFamily="34" charset="0"/>
              </a:rPr>
              <a:t>, Leistungsorientiertes Training in klassischen Sportarten wie Geräteturnen, Leichtathletik, Schwimmen, Teilnahme an Wettkämpfen </a:t>
            </a:r>
            <a:r>
              <a:rPr lang="de-AT" altLang="de-DE" sz="2000" dirty="0" smtClean="0">
                <a:solidFill>
                  <a:srgbClr val="FF0000"/>
                </a:solidFill>
                <a:latin typeface="Calibri" pitchFamily="34" charset="0"/>
              </a:rPr>
              <a:t>(Eignungsprüfung)</a:t>
            </a:r>
          </a:p>
          <a:p>
            <a:pPr eaLnBrk="1" hangingPunct="1">
              <a:lnSpc>
                <a:spcPct val="90000"/>
              </a:lnSpc>
            </a:pPr>
            <a:r>
              <a:rPr lang="de-AT" altLang="de-DE" sz="2000" b="1" dirty="0" smtClean="0">
                <a:latin typeface="Calibri" pitchFamily="34" charset="0"/>
              </a:rPr>
              <a:t>Kunst &amp; </a:t>
            </a:r>
            <a:r>
              <a:rPr lang="de-AT" altLang="de-DE" sz="2000" b="1" dirty="0">
                <a:latin typeface="Calibri" pitchFamily="34" charset="0"/>
              </a:rPr>
              <a:t>Kreativität </a:t>
            </a:r>
            <a:r>
              <a:rPr lang="de-AT" altLang="de-DE" sz="2000" dirty="0" smtClean="0">
                <a:latin typeface="Calibri" pitchFamily="34" charset="0"/>
              </a:rPr>
              <a:t>- Bildnerisches </a:t>
            </a:r>
            <a:r>
              <a:rPr lang="de-AT" altLang="de-DE" sz="2000" dirty="0">
                <a:latin typeface="Calibri" pitchFamily="34" charset="0"/>
              </a:rPr>
              <a:t>Gestalten, künstlerische Projekte</a:t>
            </a:r>
            <a:r>
              <a:rPr lang="de-AT" altLang="de-DE" sz="2000" dirty="0" smtClean="0">
                <a:latin typeface="Calibri" pitchFamily="34" charset="0"/>
              </a:rPr>
              <a:t>, Workshops</a:t>
            </a:r>
            <a:r>
              <a:rPr lang="de-AT" altLang="de-DE" sz="2000" dirty="0">
                <a:latin typeface="Calibri" pitchFamily="34" charset="0"/>
              </a:rPr>
              <a:t>, Theater-, Musical-, Foto- und </a:t>
            </a:r>
            <a:r>
              <a:rPr lang="de-AT" altLang="de-DE" sz="2000" dirty="0" smtClean="0">
                <a:latin typeface="Calibri" pitchFamily="34" charset="0"/>
              </a:rPr>
              <a:t>Filmprojekte und </a:t>
            </a:r>
            <a:r>
              <a:rPr lang="de-AT" altLang="de-DE" sz="2000" dirty="0">
                <a:latin typeface="Calibri" pitchFamily="34" charset="0"/>
              </a:rPr>
              <a:t>Grafik und Design am </a:t>
            </a:r>
            <a:r>
              <a:rPr lang="de-AT" altLang="de-DE" sz="2000" dirty="0" smtClean="0">
                <a:latin typeface="Calibri" pitchFamily="34" charset="0"/>
              </a:rPr>
              <a:t>PC</a:t>
            </a:r>
          </a:p>
          <a:p>
            <a:pPr eaLnBrk="1" hangingPunct="1">
              <a:lnSpc>
                <a:spcPct val="90000"/>
              </a:lnSpc>
            </a:pPr>
            <a:r>
              <a:rPr lang="de-AT" altLang="de-DE" sz="2000" b="1" dirty="0">
                <a:latin typeface="Calibri" pitchFamily="34" charset="0"/>
              </a:rPr>
              <a:t>Naturwissenschaften</a:t>
            </a:r>
            <a:r>
              <a:rPr lang="de-AT" altLang="de-DE" sz="2000" dirty="0">
                <a:latin typeface="Calibri" pitchFamily="34" charset="0"/>
              </a:rPr>
              <a:t> </a:t>
            </a:r>
            <a:r>
              <a:rPr lang="de-AT" altLang="de-DE" sz="2000" dirty="0" smtClean="0">
                <a:latin typeface="Calibri" pitchFamily="34" charset="0"/>
              </a:rPr>
              <a:t>- Schwerpunktfächer </a:t>
            </a:r>
            <a:r>
              <a:rPr lang="de-AT" altLang="de-DE" sz="2000" dirty="0">
                <a:latin typeface="Calibri" pitchFamily="34" charset="0"/>
              </a:rPr>
              <a:t>Biologie, Geografie</a:t>
            </a:r>
            <a:r>
              <a:rPr lang="de-AT" altLang="de-DE" sz="2000" dirty="0" smtClean="0">
                <a:latin typeface="Calibri" pitchFamily="34" charset="0"/>
              </a:rPr>
              <a:t>, Physik </a:t>
            </a:r>
            <a:r>
              <a:rPr lang="de-AT" altLang="de-DE" sz="2000" dirty="0">
                <a:latin typeface="Calibri" pitchFamily="34" charset="0"/>
              </a:rPr>
              <a:t>und </a:t>
            </a:r>
            <a:r>
              <a:rPr lang="de-AT" altLang="de-DE" sz="2000" dirty="0" smtClean="0">
                <a:latin typeface="Calibri" pitchFamily="34" charset="0"/>
              </a:rPr>
              <a:t>Chemie, Unverbindliche Übung, </a:t>
            </a:r>
            <a:r>
              <a:rPr lang="de-AT" altLang="de-DE" sz="2000" dirty="0">
                <a:latin typeface="Calibri" pitchFamily="34" charset="0"/>
              </a:rPr>
              <a:t>Naturwerkstätte</a:t>
            </a:r>
            <a:r>
              <a:rPr lang="de-AT" altLang="de-DE" sz="2000" dirty="0" smtClean="0">
                <a:latin typeface="Calibri" pitchFamily="34" charset="0"/>
              </a:rPr>
              <a:t>, Laborversuche </a:t>
            </a:r>
            <a:r>
              <a:rPr lang="de-AT" altLang="de-DE" sz="2000" dirty="0">
                <a:latin typeface="Calibri" pitchFamily="34" charset="0"/>
              </a:rPr>
              <a:t>und </a:t>
            </a:r>
            <a:r>
              <a:rPr lang="de-AT" altLang="de-DE" sz="2000" dirty="0" smtClean="0">
                <a:latin typeface="Calibri" pitchFamily="34" charset="0"/>
              </a:rPr>
              <a:t>Experimente </a:t>
            </a:r>
          </a:p>
          <a:p>
            <a:pPr eaLnBrk="1" hangingPunct="1">
              <a:lnSpc>
                <a:spcPct val="90000"/>
              </a:lnSpc>
              <a:buNone/>
            </a:pPr>
            <a:r>
              <a:rPr lang="de-AT" altLang="de-DE" sz="2000" dirty="0" smtClean="0">
                <a:latin typeface="Calibri" pitchFamily="34" charset="0"/>
              </a:rPr>
              <a:t>   </a:t>
            </a:r>
          </a:p>
          <a:p>
            <a:pPr eaLnBrk="1" hangingPunct="1">
              <a:lnSpc>
                <a:spcPct val="90000"/>
              </a:lnSpc>
              <a:buNone/>
            </a:pPr>
            <a:endParaRPr lang="de-AT" sz="2000" dirty="0">
              <a:hlinkClick r:id="rId2"/>
            </a:endParaRPr>
          </a:p>
          <a:p>
            <a:pPr eaLnBrk="1" hangingPunct="1">
              <a:lnSpc>
                <a:spcPct val="90000"/>
              </a:lnSpc>
              <a:buNone/>
            </a:pPr>
            <a:r>
              <a:rPr lang="de-DE" altLang="de-DE" sz="2400" kern="1200" dirty="0" smtClean="0">
                <a:solidFill>
                  <a:srgbClr val="0000FF"/>
                </a:solidFill>
                <a:latin typeface="Arial" charset="0"/>
              </a:rPr>
              <a:t>					                  </a:t>
            </a:r>
            <a:r>
              <a:rPr lang="de-AT" sz="2000" b="1" dirty="0" smtClean="0">
                <a:solidFill>
                  <a:srgbClr val="0000FF"/>
                </a:solidFill>
                <a:latin typeface="Calibri" pitchFamily="34" charset="0"/>
              </a:rPr>
              <a:t>www.nms-taxham.at</a:t>
            </a:r>
            <a:endParaRPr lang="de-DE" altLang="de-DE" sz="2000" b="1" dirty="0" smtClean="0">
              <a:solidFill>
                <a:srgbClr val="0000FF"/>
              </a:solidFill>
              <a:latin typeface="Calibri" pitchFamily="34" charset="0"/>
            </a:endParaRPr>
          </a:p>
        </p:txBody>
      </p:sp>
      <p:pic>
        <p:nvPicPr>
          <p:cNvPr id="9218" name="Picture 2" descr="https://www.stadt-salzburg.at/jpg/nms_hs_taxham_003374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60648"/>
            <a:ext cx="2376264" cy="1782198"/>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3059832" y="1412776"/>
            <a:ext cx="3384376" cy="1107996"/>
          </a:xfrm>
          <a:prstGeom prst="rect">
            <a:avLst/>
          </a:prstGeom>
        </p:spPr>
        <p:txBody>
          <a:bodyPr wrap="square">
            <a:spAutoFit/>
          </a:bodyPr>
          <a:lstStyle/>
          <a:p>
            <a:pPr algn="r"/>
            <a:r>
              <a:rPr lang="de-AT" sz="1200" dirty="0" smtClean="0">
                <a:latin typeface="+mn-lt"/>
              </a:rPr>
              <a:t>Direktorin</a:t>
            </a:r>
            <a:r>
              <a:rPr lang="de-AT" sz="1200" dirty="0">
                <a:latin typeface="+mn-lt"/>
              </a:rPr>
              <a:t>: HD Edeltraud Fellner </a:t>
            </a:r>
            <a:br>
              <a:rPr lang="de-AT" sz="1200" dirty="0">
                <a:latin typeface="+mn-lt"/>
              </a:rPr>
            </a:br>
            <a:r>
              <a:rPr lang="de-AT" sz="1200" dirty="0" smtClean="0">
                <a:latin typeface="+mn-lt"/>
              </a:rPr>
              <a:t>Franz-</a:t>
            </a:r>
            <a:r>
              <a:rPr lang="de-AT" sz="1200" dirty="0" err="1" smtClean="0">
                <a:latin typeface="+mn-lt"/>
              </a:rPr>
              <a:t>Linher</a:t>
            </a:r>
            <a:r>
              <a:rPr lang="de-AT" sz="1200" dirty="0" smtClean="0">
                <a:latin typeface="+mn-lt"/>
              </a:rPr>
              <a:t>-Straße 4, </a:t>
            </a:r>
            <a:r>
              <a:rPr lang="de-AT" sz="1200" dirty="0">
                <a:latin typeface="+mn-lt"/>
              </a:rPr>
              <a:t>5020 Salzburg</a:t>
            </a:r>
            <a:br>
              <a:rPr lang="de-AT" sz="1200" dirty="0">
                <a:latin typeface="+mn-lt"/>
              </a:rPr>
            </a:br>
            <a:r>
              <a:rPr lang="de-AT" sz="1200" dirty="0">
                <a:latin typeface="+mn-lt"/>
              </a:rPr>
              <a:t>Tel. 0662 434 618, Fax DW 77</a:t>
            </a:r>
            <a:br>
              <a:rPr lang="de-AT" sz="1200" dirty="0">
                <a:latin typeface="+mn-lt"/>
              </a:rPr>
            </a:br>
            <a:r>
              <a:rPr lang="de-AT" sz="1200" dirty="0">
                <a:latin typeface="+mn-lt"/>
              </a:rPr>
              <a:t/>
            </a:r>
            <a:br>
              <a:rPr lang="de-AT" sz="1200" dirty="0">
                <a:latin typeface="+mn-lt"/>
              </a:rPr>
            </a:br>
            <a:endParaRPr lang="de-AT" dirty="0">
              <a:latin typeface="+mn-l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899592" y="2276872"/>
            <a:ext cx="8064896" cy="4781128"/>
          </a:xfrm>
          <a:noFill/>
        </p:spPr>
        <p:txBody>
          <a:bodyPr/>
          <a:lstStyle/>
          <a:p>
            <a:pPr eaLnBrk="1" hangingPunct="1">
              <a:buClr>
                <a:srgbClr val="0000FF"/>
              </a:buClr>
              <a:buFont typeface="Wingdings" pitchFamily="2" charset="2"/>
              <a:buChar char="§"/>
            </a:pPr>
            <a:r>
              <a:rPr lang="de-AT" altLang="de-DE" sz="2000" dirty="0" smtClean="0">
                <a:latin typeface="Calibri" pitchFamily="34" charset="0"/>
              </a:rPr>
              <a:t>Lehrerausbildung: Modell- und Forschungsschule</a:t>
            </a:r>
          </a:p>
          <a:p>
            <a:pPr eaLnBrk="1" hangingPunct="1">
              <a:buClr>
                <a:srgbClr val="0000FF"/>
              </a:buClr>
              <a:buFont typeface="Wingdings" pitchFamily="2" charset="2"/>
              <a:buChar char="§"/>
            </a:pPr>
            <a:r>
              <a:rPr lang="de-AT" altLang="de-DE" sz="2000" dirty="0" smtClean="0">
                <a:latin typeface="Calibri" pitchFamily="34" charset="0"/>
              </a:rPr>
              <a:t>Informationstechnologie, Informatik</a:t>
            </a:r>
          </a:p>
          <a:p>
            <a:pPr eaLnBrk="1" hangingPunct="1">
              <a:buClr>
                <a:srgbClr val="0000FF"/>
              </a:buClr>
              <a:buFont typeface="Wingdings" pitchFamily="2" charset="2"/>
              <a:buChar char="§"/>
            </a:pPr>
            <a:r>
              <a:rPr lang="de-AT" altLang="de-DE" sz="2000" dirty="0" smtClean="0">
                <a:latin typeface="Calibri" pitchFamily="34" charset="0"/>
              </a:rPr>
              <a:t>Projektunterricht  und neue Formen des Förderunterrichts</a:t>
            </a:r>
          </a:p>
          <a:p>
            <a:pPr eaLnBrk="1" hangingPunct="1">
              <a:buClr>
                <a:srgbClr val="0000FF"/>
              </a:buClr>
              <a:buFont typeface="Wingdings" pitchFamily="2" charset="2"/>
              <a:buChar char="§"/>
            </a:pPr>
            <a:r>
              <a:rPr lang="de-AT" altLang="de-DE" sz="2000" dirty="0" smtClean="0">
                <a:latin typeface="Calibri" pitchFamily="34" charset="0"/>
              </a:rPr>
              <a:t>Kultur- und Sportaktivitäten</a:t>
            </a:r>
          </a:p>
          <a:p>
            <a:pPr eaLnBrk="1" hangingPunct="1">
              <a:buClr>
                <a:srgbClr val="0000FF"/>
              </a:buClr>
              <a:buFont typeface="Wingdings" pitchFamily="2" charset="2"/>
              <a:buChar char="§"/>
            </a:pPr>
            <a:r>
              <a:rPr lang="de-AT" altLang="de-DE" sz="2000" dirty="0" smtClean="0">
                <a:latin typeface="Calibri" pitchFamily="34" charset="0"/>
              </a:rPr>
              <a:t>Internationale Zusammenarbeit (EU Schulprojekte, Äthiopien Schulpartnerschaft)</a:t>
            </a:r>
          </a:p>
          <a:p>
            <a:pPr eaLnBrk="1" hangingPunct="1">
              <a:buClr>
                <a:srgbClr val="0000FF"/>
              </a:buClr>
              <a:buFont typeface="Wingdings" pitchFamily="2" charset="2"/>
              <a:buChar char="§"/>
            </a:pPr>
            <a:r>
              <a:rPr lang="de-AT" altLang="de-DE" sz="2000" dirty="0" smtClean="0">
                <a:latin typeface="Calibri" pitchFamily="34" charset="0"/>
              </a:rPr>
              <a:t>ÖKOLOG-Schule: Bildung für Nachhaltigkeit für die Umwelt</a:t>
            </a:r>
          </a:p>
          <a:p>
            <a:pPr eaLnBrk="1" hangingPunct="1">
              <a:buClr>
                <a:srgbClr val="0000FF"/>
              </a:buClr>
              <a:buFont typeface="Wingdings" pitchFamily="2" charset="2"/>
              <a:buChar char="§"/>
            </a:pPr>
            <a:r>
              <a:rPr lang="de-AT" altLang="de-DE" sz="2000" dirty="0" smtClean="0">
                <a:latin typeface="Calibri" pitchFamily="34" charset="0"/>
              </a:rPr>
              <a:t>UNESCO-Schule: Friedens- und Menschenrechtserziehung</a:t>
            </a:r>
          </a:p>
          <a:p>
            <a:pPr eaLnBrk="1" hangingPunct="1">
              <a:buClr>
                <a:srgbClr val="0000FF"/>
              </a:buClr>
              <a:buFont typeface="Wingdings" pitchFamily="2" charset="2"/>
              <a:buChar char="§"/>
            </a:pPr>
            <a:r>
              <a:rPr lang="de-AT" altLang="de-DE" sz="2000" dirty="0" smtClean="0">
                <a:latin typeface="Calibri" pitchFamily="34" charset="0"/>
              </a:rPr>
              <a:t>Integrationsklassen</a:t>
            </a:r>
          </a:p>
          <a:p>
            <a:pPr marL="0" indent="0" eaLnBrk="1" hangingPunct="1">
              <a:buClr>
                <a:srgbClr val="0000FF"/>
              </a:buClr>
              <a:buNone/>
            </a:pPr>
            <a:endParaRPr lang="de-AT" altLang="de-DE" sz="2000" b="1" dirty="0" smtClean="0">
              <a:solidFill>
                <a:srgbClr val="0000FF"/>
              </a:solidFill>
              <a:latin typeface="Calibri" pitchFamily="34" charset="0"/>
            </a:endParaRPr>
          </a:p>
          <a:p>
            <a:pPr marL="0" indent="0" eaLnBrk="1" hangingPunct="1">
              <a:buClr>
                <a:srgbClr val="0000FF"/>
              </a:buClr>
              <a:buNone/>
            </a:pPr>
            <a:endParaRPr lang="de-AT" altLang="de-DE" sz="2000" b="1" dirty="0">
              <a:solidFill>
                <a:srgbClr val="0000FF"/>
              </a:solidFill>
              <a:latin typeface="Calibri" pitchFamily="34" charset="0"/>
            </a:endParaRPr>
          </a:p>
          <a:p>
            <a:pPr marL="0" indent="0" eaLnBrk="1" hangingPunct="1">
              <a:buClr>
                <a:srgbClr val="0000FF"/>
              </a:buClr>
              <a:buNone/>
            </a:pPr>
            <a:r>
              <a:rPr lang="de-AT" altLang="de-DE" sz="2000" b="1" dirty="0" smtClean="0">
                <a:solidFill>
                  <a:srgbClr val="0000FF"/>
                </a:solidFill>
                <a:latin typeface="Calibri" pitchFamily="34" charset="0"/>
              </a:rPr>
              <a:t>				               www.praxis-nms.salzburg.at</a:t>
            </a:r>
          </a:p>
        </p:txBody>
      </p:sp>
      <p:sp>
        <p:nvSpPr>
          <p:cNvPr id="2" name="Rechteck 1"/>
          <p:cNvSpPr/>
          <p:nvPr/>
        </p:nvSpPr>
        <p:spPr>
          <a:xfrm>
            <a:off x="5940152" y="1268761"/>
            <a:ext cx="3131840" cy="1015663"/>
          </a:xfrm>
          <a:prstGeom prst="rect">
            <a:avLst/>
          </a:prstGeom>
        </p:spPr>
        <p:txBody>
          <a:bodyPr wrap="square">
            <a:spAutoFit/>
          </a:bodyPr>
          <a:lstStyle/>
          <a:p>
            <a:r>
              <a:rPr lang="de-AT" sz="1200" b="1" dirty="0">
                <a:solidFill>
                  <a:srgbClr val="000000"/>
                </a:solidFill>
                <a:latin typeface="Arial"/>
              </a:rPr>
              <a:t>NMS / Praxisschule</a:t>
            </a:r>
          </a:p>
          <a:p>
            <a:r>
              <a:rPr lang="de-AT" sz="1200" dirty="0">
                <a:solidFill>
                  <a:srgbClr val="000000"/>
                </a:solidFill>
                <a:latin typeface="Arial"/>
              </a:rPr>
              <a:t>der Pädagogischen Hochschule</a:t>
            </a:r>
          </a:p>
          <a:p>
            <a:r>
              <a:rPr lang="de-AT" sz="1200" dirty="0" err="1">
                <a:solidFill>
                  <a:srgbClr val="000000"/>
                </a:solidFill>
                <a:latin typeface="Arial"/>
              </a:rPr>
              <a:t>Erentrudisstraße</a:t>
            </a:r>
            <a:r>
              <a:rPr lang="de-AT" sz="1200" dirty="0">
                <a:solidFill>
                  <a:srgbClr val="000000"/>
                </a:solidFill>
                <a:latin typeface="Arial"/>
              </a:rPr>
              <a:t> </a:t>
            </a:r>
            <a:r>
              <a:rPr lang="de-AT" sz="1200" dirty="0" smtClean="0">
                <a:solidFill>
                  <a:srgbClr val="000000"/>
                </a:solidFill>
                <a:latin typeface="Arial"/>
              </a:rPr>
              <a:t>4, 5020 Salzburg</a:t>
            </a:r>
            <a:r>
              <a:rPr lang="de-AT" sz="1200" dirty="0">
                <a:solidFill>
                  <a:srgbClr val="000000"/>
                </a:solidFill>
                <a:latin typeface="Arial"/>
              </a:rPr>
              <a:t> </a:t>
            </a:r>
          </a:p>
          <a:p>
            <a:r>
              <a:rPr lang="de-AT" sz="1200" dirty="0">
                <a:solidFill>
                  <a:srgbClr val="000000"/>
                </a:solidFill>
                <a:latin typeface="Arial"/>
              </a:rPr>
              <a:t>Telefon: 0662 - 6388 - 4031</a:t>
            </a:r>
          </a:p>
          <a:p>
            <a:r>
              <a:rPr lang="de-AT" altLang="de-DE" sz="1200" dirty="0">
                <a:solidFill>
                  <a:srgbClr val="000000"/>
                </a:solidFill>
                <a:latin typeface="Arial"/>
              </a:rPr>
              <a:t>Leitung: HOL Josef Wimmer, MA,</a:t>
            </a:r>
            <a:endParaRPr lang="de-AT" sz="1200" dirty="0">
              <a:solidFill>
                <a:srgbClr val="000000"/>
              </a:solidFill>
              <a:latin typeface="Arial"/>
            </a:endParaRPr>
          </a:p>
        </p:txBody>
      </p:sp>
      <p:pic>
        <p:nvPicPr>
          <p:cNvPr id="1026" name="Picture 2" descr="http://www.praxis-nms.salzburg.at/images/mw_header_t_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122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112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a:latin typeface="Calibri" pitchFamily="34" charset="0"/>
              </a:rPr>
              <a:t>Lernt Ihr Kind überwiegend selbstständig?</a:t>
            </a:r>
          </a:p>
          <a:p>
            <a:pPr defTabSz="715963" eaLnBrk="1" hangingPunct="1">
              <a:lnSpc>
                <a:spcPct val="150000"/>
              </a:lnSpc>
              <a:buFont typeface="Wingdings" pitchFamily="2" charset="2"/>
              <a:buChar char="Ø"/>
              <a:defRPr/>
            </a:pPr>
            <a:r>
              <a:rPr lang="de-AT" sz="2400" dirty="0">
                <a:latin typeface="Calibri" pitchFamily="34" charset="0"/>
              </a:rPr>
              <a:t>Weiß Ihr Kind, was es zu tun hat?</a:t>
            </a:r>
          </a:p>
          <a:p>
            <a:pPr defTabSz="715963" eaLnBrk="1" hangingPunct="1">
              <a:lnSpc>
                <a:spcPct val="150000"/>
              </a:lnSpc>
              <a:buFont typeface="Wingdings" pitchFamily="2" charset="2"/>
              <a:buChar char="Ø"/>
              <a:defRPr/>
            </a:pPr>
            <a:r>
              <a:rPr lang="de-AT" sz="2400" dirty="0">
                <a:latin typeface="Calibri" pitchFamily="34" charset="0"/>
              </a:rPr>
              <a:t>Sind die Arbeiten sorgfältig?</a:t>
            </a:r>
          </a:p>
          <a:p>
            <a:pPr defTabSz="715963" eaLnBrk="1" hangingPunct="1">
              <a:lnSpc>
                <a:spcPct val="150000"/>
              </a:lnSpc>
              <a:buFont typeface="Wingdings" pitchFamily="2" charset="2"/>
              <a:buChar char="Ø"/>
              <a:defRPr/>
            </a:pPr>
            <a:r>
              <a:rPr lang="de-AT" sz="2400" dirty="0">
                <a:latin typeface="Calibri" pitchFamily="34" charset="0"/>
              </a:rPr>
              <a:t>Kann ihr Kind auch rasch arbeiten?</a:t>
            </a:r>
          </a:p>
          <a:p>
            <a:pPr defTabSz="715963" eaLnBrk="1" hangingPunct="1">
              <a:lnSpc>
                <a:spcPct val="150000"/>
              </a:lnSpc>
              <a:buFont typeface="Wingdings" pitchFamily="2" charset="2"/>
              <a:buChar char="Ø"/>
              <a:defRPr/>
            </a:pPr>
            <a:r>
              <a:rPr lang="de-AT" sz="2400" dirty="0">
                <a:latin typeface="Calibri" pitchFamily="34" charset="0"/>
              </a:rPr>
              <a:t>Bringt ihr Kind die nötige Ausdauer auf?</a:t>
            </a:r>
          </a:p>
          <a:p>
            <a:pPr defTabSz="715963" eaLnBrk="1" hangingPunct="1">
              <a:lnSpc>
                <a:spcPct val="150000"/>
              </a:lnSpc>
              <a:buFont typeface="Wingdings" pitchFamily="2" charset="2"/>
              <a:buChar char="Ø"/>
              <a:defRPr/>
            </a:pPr>
            <a:r>
              <a:rPr lang="de-AT" sz="2400" dirty="0">
                <a:latin typeface="Calibri" pitchFamily="34" charset="0"/>
              </a:rPr>
              <a:t>Kann sich Ihr Kind einer Aufgabe widmen,   </a:t>
            </a:r>
          </a:p>
          <a:p>
            <a:pPr defTabSz="715963" eaLnBrk="1" hangingPunct="1">
              <a:lnSpc>
                <a:spcPct val="150000"/>
              </a:lnSpc>
              <a:buFont typeface="Wingdings" pitchFamily="2" charset="2"/>
              <a:buChar char="Ø"/>
              <a:defRPr/>
            </a:pPr>
            <a:r>
              <a:rPr lang="de-AT" sz="2400" dirty="0">
                <a:latin typeface="Calibri" pitchFamily="34" charset="0"/>
              </a:rPr>
              <a:t> ohne leicht abgelenkt zu sein?</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a:solidFill>
                  <a:srgbClr val="0000FF"/>
                </a:solidFill>
                <a:latin typeface="Calibri" pitchFamily="34" charset="0"/>
                <a:ea typeface="Arial Unicode MS" pitchFamily="34" charset="-128"/>
                <a:cs typeface="Arial Unicode MS" pitchFamily="34" charset="-128"/>
              </a:rPr>
              <a:t>Selbstständigkeit – Arbeitshaltung</a:t>
            </a:r>
          </a:p>
        </p:txBody>
      </p:sp>
    </p:spTree>
    <p:extLst>
      <p:ext uri="{BB962C8B-B14F-4D97-AF65-F5344CB8AC3E}">
        <p14:creationId xmlns:p14="http://schemas.microsoft.com/office/powerpoint/2010/main" val="118558413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539552" y="2276872"/>
            <a:ext cx="8208912" cy="4104456"/>
          </a:xfrm>
          <a:noFill/>
        </p:spPr>
        <p:txBody>
          <a:bodyPr/>
          <a:lstStyle/>
          <a:p>
            <a:pPr eaLnBrk="1" hangingPunct="1">
              <a:lnSpc>
                <a:spcPct val="80000"/>
              </a:lnSpc>
            </a:pPr>
            <a:endParaRPr lang="de-AT" altLang="de-DE" sz="2400" dirty="0" smtClean="0"/>
          </a:p>
          <a:p>
            <a:pPr marL="0" indent="0" eaLnBrk="1" hangingPunct="1">
              <a:lnSpc>
                <a:spcPct val="80000"/>
              </a:lnSpc>
              <a:buNone/>
            </a:pPr>
            <a:r>
              <a:rPr lang="de-AT" altLang="de-DE" sz="2000" dirty="0" smtClean="0">
                <a:latin typeface="Calibri" pitchFamily="34" charset="0"/>
              </a:rPr>
              <a:t>Optimale Förderung der Jugendlichen je nach deren individuellen Begabungen und Förderungen. </a:t>
            </a:r>
          </a:p>
          <a:p>
            <a:pPr eaLnBrk="1" hangingPunct="1">
              <a:lnSpc>
                <a:spcPct val="80000"/>
              </a:lnSpc>
            </a:pPr>
            <a:endParaRPr lang="de-AT" altLang="de-DE" sz="2000" dirty="0" smtClean="0">
              <a:latin typeface="Calibri" pitchFamily="34" charset="0"/>
            </a:endParaRPr>
          </a:p>
          <a:p>
            <a:pPr eaLnBrk="1" hangingPunct="1">
              <a:lnSpc>
                <a:spcPct val="80000"/>
              </a:lnSpc>
              <a:buClr>
                <a:srgbClr val="0000FF"/>
              </a:buClr>
              <a:buFont typeface="Wingdings" pitchFamily="2" charset="2"/>
              <a:buChar char="§"/>
            </a:pPr>
            <a:r>
              <a:rPr lang="de-AT" altLang="de-DE" sz="2000" dirty="0" smtClean="0">
                <a:latin typeface="Calibri" pitchFamily="34" charset="0"/>
              </a:rPr>
              <a:t>Selbsttätiges Arbeiten in Arbeitsphasen – </a:t>
            </a:r>
            <a:r>
              <a:rPr lang="de-AT" altLang="de-DE" sz="2000" dirty="0" err="1" smtClean="0">
                <a:latin typeface="Calibri" pitchFamily="34" charset="0"/>
              </a:rPr>
              <a:t>Montessoripädagogik</a:t>
            </a:r>
            <a:endParaRPr lang="de-AT" altLang="de-DE" sz="2000" dirty="0" smtClean="0">
              <a:latin typeface="Calibri" pitchFamily="34" charset="0"/>
            </a:endParaRPr>
          </a:p>
          <a:p>
            <a:pPr eaLnBrk="1" hangingPunct="1">
              <a:lnSpc>
                <a:spcPct val="80000"/>
              </a:lnSpc>
              <a:buClr>
                <a:srgbClr val="0000FF"/>
              </a:buClr>
              <a:buFont typeface="Wingdings" pitchFamily="2" charset="2"/>
              <a:buChar char="§"/>
            </a:pPr>
            <a:r>
              <a:rPr lang="de-AT" altLang="de-DE" sz="2000" dirty="0" smtClean="0">
                <a:latin typeface="Calibri" pitchFamily="34" charset="0"/>
              </a:rPr>
              <a:t>Eigenständigkeit, Soziales Lernen und die Übernahme gesellschaftlicher Verantwortung wird groß geschrieben.</a:t>
            </a:r>
          </a:p>
          <a:p>
            <a:pPr eaLnBrk="1" hangingPunct="1">
              <a:lnSpc>
                <a:spcPct val="80000"/>
              </a:lnSpc>
              <a:buClr>
                <a:srgbClr val="0000FF"/>
              </a:buClr>
              <a:buFont typeface="Wingdings" pitchFamily="2" charset="2"/>
              <a:buChar char="§"/>
            </a:pPr>
            <a:r>
              <a:rPr lang="de-AT" altLang="de-DE" sz="2000" dirty="0" smtClean="0">
                <a:latin typeface="Calibri" pitchFamily="34" charset="0"/>
              </a:rPr>
              <a:t>Offenes Lernen – Lernen in Gruppen</a:t>
            </a:r>
          </a:p>
          <a:p>
            <a:pPr eaLnBrk="1" hangingPunct="1">
              <a:lnSpc>
                <a:spcPct val="80000"/>
              </a:lnSpc>
              <a:buClr>
                <a:srgbClr val="0000FF"/>
              </a:buClr>
              <a:buFont typeface="Wingdings" pitchFamily="2" charset="2"/>
              <a:buChar char="§"/>
            </a:pPr>
            <a:r>
              <a:rPr lang="de-AT" altLang="de-DE" sz="2000" dirty="0" smtClean="0">
                <a:latin typeface="Calibri" pitchFamily="34" charset="0"/>
              </a:rPr>
              <a:t>Christlich-ganzheitliche Erziehung</a:t>
            </a:r>
          </a:p>
          <a:p>
            <a:pPr eaLnBrk="1" hangingPunct="1">
              <a:lnSpc>
                <a:spcPct val="80000"/>
              </a:lnSpc>
              <a:buClr>
                <a:srgbClr val="0000FF"/>
              </a:buClr>
              <a:buFont typeface="Wingdings" pitchFamily="2" charset="2"/>
              <a:buChar char="§"/>
            </a:pPr>
            <a:r>
              <a:rPr lang="de-AT" altLang="de-DE" sz="2000" dirty="0" smtClean="0">
                <a:latin typeface="Calibri" pitchFamily="34" charset="0"/>
              </a:rPr>
              <a:t>Integration</a:t>
            </a:r>
          </a:p>
          <a:p>
            <a:pPr eaLnBrk="1" hangingPunct="1">
              <a:lnSpc>
                <a:spcPct val="80000"/>
              </a:lnSpc>
              <a:buClr>
                <a:srgbClr val="0000FF"/>
              </a:buClr>
              <a:buFont typeface="Wingdings" pitchFamily="2" charset="2"/>
              <a:buChar char="§"/>
            </a:pPr>
            <a:r>
              <a:rPr lang="de-AT" altLang="de-DE" sz="2000" dirty="0" smtClean="0">
                <a:latin typeface="Calibri" pitchFamily="34" charset="0"/>
              </a:rPr>
              <a:t>Musisch-kreativer Schwerpunkt</a:t>
            </a:r>
          </a:p>
          <a:p>
            <a:pPr eaLnBrk="1" hangingPunct="1">
              <a:lnSpc>
                <a:spcPct val="80000"/>
              </a:lnSpc>
              <a:buClr>
                <a:srgbClr val="0000FF"/>
              </a:buClr>
              <a:buFont typeface="Wingdings" pitchFamily="2" charset="2"/>
              <a:buChar char="§"/>
            </a:pPr>
            <a:r>
              <a:rPr lang="de-AT" altLang="de-DE" sz="2000" dirty="0" smtClean="0">
                <a:latin typeface="Calibri" pitchFamily="34" charset="0"/>
              </a:rPr>
              <a:t>Berufsorientierung</a:t>
            </a:r>
            <a:endParaRPr lang="de-AT" altLang="de-DE" sz="2000" dirty="0">
              <a:latin typeface="Calibri" pitchFamily="34" charset="0"/>
            </a:endParaRPr>
          </a:p>
          <a:p>
            <a:pPr marL="0" indent="0" eaLnBrk="1" hangingPunct="1">
              <a:lnSpc>
                <a:spcPct val="80000"/>
              </a:lnSpc>
              <a:buClr>
                <a:srgbClr val="0000FF"/>
              </a:buClr>
              <a:buNone/>
            </a:pPr>
            <a:r>
              <a:rPr lang="de-AT" altLang="de-DE" sz="2000" dirty="0">
                <a:latin typeface="Calibri" pitchFamily="34" charset="0"/>
              </a:rPr>
              <a:t>	</a:t>
            </a:r>
            <a:r>
              <a:rPr lang="de-AT" altLang="de-DE" sz="2000" dirty="0" smtClean="0">
                <a:latin typeface="Calibri" pitchFamily="34" charset="0"/>
              </a:rPr>
              <a:t>			                       </a:t>
            </a:r>
            <a:r>
              <a:rPr lang="de-AT" altLang="de-DE" sz="2000" b="1" dirty="0" smtClean="0">
                <a:solidFill>
                  <a:srgbClr val="0000FF"/>
                </a:solidFill>
                <a:latin typeface="Calibri" pitchFamily="34" charset="0"/>
              </a:rPr>
              <a:t>www.montessorisalzburg.at</a:t>
            </a:r>
            <a:endParaRPr lang="de-AT" altLang="de-DE" sz="2000" b="1" dirty="0">
              <a:solidFill>
                <a:srgbClr val="0000FF"/>
              </a:solidFill>
              <a:latin typeface="Calibri" pitchFamily="34" charset="0"/>
            </a:endParaRPr>
          </a:p>
          <a:p>
            <a:pPr eaLnBrk="1" hangingPunct="1">
              <a:lnSpc>
                <a:spcPct val="80000"/>
              </a:lnSpc>
              <a:buClr>
                <a:srgbClr val="0000FF"/>
              </a:buClr>
              <a:buFont typeface="Wingdings" pitchFamily="2" charset="2"/>
              <a:buChar char="§"/>
            </a:pPr>
            <a:endParaRPr lang="de-AT" altLang="de-DE" sz="2000" dirty="0" smtClean="0">
              <a:latin typeface="Calibri" pitchFamily="34" charset="0"/>
            </a:endParaRPr>
          </a:p>
        </p:txBody>
      </p:sp>
      <p:pic>
        <p:nvPicPr>
          <p:cNvPr id="2052" name="Picture 4" descr="http://www.diakonie.cc/bilder/bilder_export/hauptschule/logo_blau-g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8856985" cy="91309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5364088" y="908721"/>
            <a:ext cx="3707904" cy="1569660"/>
          </a:xfrm>
          <a:prstGeom prst="rect">
            <a:avLst/>
          </a:prstGeom>
        </p:spPr>
        <p:txBody>
          <a:bodyPr wrap="square">
            <a:spAutoFit/>
          </a:bodyPr>
          <a:lstStyle/>
          <a:p>
            <a:r>
              <a:rPr lang="de-AT" sz="1600" dirty="0">
                <a:latin typeface="Calibri" pitchFamily="34" charset="0"/>
              </a:rPr>
              <a:t>Evangelische Neue Mittelschule</a:t>
            </a:r>
            <a:br>
              <a:rPr lang="de-AT" sz="1600" dirty="0">
                <a:latin typeface="Calibri" pitchFamily="34" charset="0"/>
              </a:rPr>
            </a:br>
            <a:r>
              <a:rPr lang="de-AT" sz="1600" dirty="0">
                <a:latin typeface="Calibri" pitchFamily="34" charset="0"/>
              </a:rPr>
              <a:t>Franz-</a:t>
            </a:r>
            <a:r>
              <a:rPr lang="de-AT" sz="1600" dirty="0" err="1">
                <a:latin typeface="Calibri" pitchFamily="34" charset="0"/>
              </a:rPr>
              <a:t>Hinterholzer</a:t>
            </a:r>
            <a:r>
              <a:rPr lang="de-AT" sz="1600" dirty="0">
                <a:latin typeface="Calibri" pitchFamily="34" charset="0"/>
              </a:rPr>
              <a:t>-Kai 8a</a:t>
            </a:r>
            <a:br>
              <a:rPr lang="de-AT" sz="1600" dirty="0">
                <a:latin typeface="Calibri" pitchFamily="34" charset="0"/>
              </a:rPr>
            </a:br>
            <a:r>
              <a:rPr lang="de-AT" sz="1600" dirty="0">
                <a:latin typeface="Calibri" pitchFamily="34" charset="0"/>
              </a:rPr>
              <a:t>5020 Salzburg</a:t>
            </a:r>
            <a:br>
              <a:rPr lang="de-AT" sz="1600" dirty="0">
                <a:latin typeface="Calibri" pitchFamily="34" charset="0"/>
              </a:rPr>
            </a:br>
            <a:r>
              <a:rPr lang="de-AT" sz="1600" dirty="0" smtClean="0">
                <a:latin typeface="Calibri" pitchFamily="34" charset="0"/>
              </a:rPr>
              <a:t>Tel</a:t>
            </a:r>
            <a:r>
              <a:rPr lang="de-AT" sz="1600" dirty="0">
                <a:latin typeface="Calibri" pitchFamily="34" charset="0"/>
              </a:rPr>
              <a:t>:   0662 </a:t>
            </a:r>
            <a:r>
              <a:rPr lang="de-AT" sz="1600" dirty="0" smtClean="0">
                <a:latin typeface="Calibri" pitchFamily="34" charset="0"/>
              </a:rPr>
              <a:t>62012</a:t>
            </a:r>
            <a:r>
              <a:rPr lang="de-AT" altLang="de-DE" sz="1600" dirty="0">
                <a:latin typeface="Calibri" pitchFamily="34" charset="0"/>
              </a:rPr>
              <a:t> </a:t>
            </a:r>
            <a:endParaRPr lang="de-AT" altLang="de-DE" sz="1600" dirty="0" smtClean="0">
              <a:latin typeface="Calibri" pitchFamily="34" charset="0"/>
            </a:endParaRPr>
          </a:p>
          <a:p>
            <a:r>
              <a:rPr lang="de-AT" altLang="de-DE" sz="1600" dirty="0" smtClean="0">
                <a:latin typeface="Calibri" pitchFamily="34" charset="0"/>
              </a:rPr>
              <a:t>Leitung</a:t>
            </a:r>
            <a:r>
              <a:rPr lang="de-AT" altLang="de-DE" sz="1600" dirty="0">
                <a:latin typeface="Calibri" pitchFamily="34" charset="0"/>
              </a:rPr>
              <a:t>: Direktorin Ilse Weindl </a:t>
            </a:r>
            <a:r>
              <a:rPr lang="de-AT" sz="1600" dirty="0" smtClean="0">
                <a:latin typeface="Calibri" pitchFamily="34" charset="0"/>
              </a:rPr>
              <a:t>3</a:t>
            </a:r>
          </a:p>
          <a:p>
            <a:endParaRPr lang="de-AT" sz="1600" dirty="0">
              <a:latin typeface="Calibri"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611560" y="1988840"/>
            <a:ext cx="8280920" cy="5040560"/>
          </a:xfrm>
          <a:noFill/>
        </p:spPr>
        <p:txBody>
          <a:bodyPr/>
          <a:lstStyle/>
          <a:p>
            <a:pPr>
              <a:buClr>
                <a:srgbClr val="0000FF"/>
              </a:buClr>
              <a:buFont typeface="Wingdings" pitchFamily="2" charset="2"/>
              <a:buChar char="§"/>
            </a:pPr>
            <a:r>
              <a:rPr lang="de-AT" sz="2000" dirty="0">
                <a:latin typeface="Calibri" pitchFamily="34" charset="0"/>
              </a:rPr>
              <a:t>Informationstechnologie – Kennenlernen neuer Medien von der ersten bis zur vierten Klasse. </a:t>
            </a:r>
          </a:p>
          <a:p>
            <a:pPr>
              <a:buClr>
                <a:srgbClr val="0000FF"/>
              </a:buClr>
              <a:buFont typeface="Wingdings" pitchFamily="2" charset="2"/>
              <a:buChar char="§"/>
            </a:pPr>
            <a:r>
              <a:rPr lang="de-AT" sz="2000" dirty="0">
                <a:latin typeface="Calibri" pitchFamily="34" charset="0"/>
              </a:rPr>
              <a:t>Fremdsprachenschwerpunkt – Zusätzlich zu Englisch gibt es die Möglichkeit Italienisch und Französisch zu lernen. </a:t>
            </a:r>
          </a:p>
          <a:p>
            <a:pPr>
              <a:buClr>
                <a:srgbClr val="0000FF"/>
              </a:buClr>
              <a:buFont typeface="Wingdings" pitchFamily="2" charset="2"/>
              <a:buChar char="§"/>
            </a:pPr>
            <a:r>
              <a:rPr lang="de-AT" sz="2000" dirty="0">
                <a:latin typeface="Calibri" pitchFamily="34" charset="0"/>
              </a:rPr>
              <a:t>Kreativbereich – Zu den Fächern Bildnerische Erziehung und Textiles Werken wird ein Kreativschwerpunkt „Kreatives Gestalten“ als Wahlfach angeboten. </a:t>
            </a:r>
          </a:p>
          <a:p>
            <a:pPr>
              <a:buClr>
                <a:srgbClr val="0000FF"/>
              </a:buClr>
              <a:buFont typeface="Wingdings" pitchFamily="2" charset="2"/>
              <a:buChar char="§"/>
            </a:pPr>
            <a:r>
              <a:rPr lang="de-AT" sz="2000" dirty="0">
                <a:latin typeface="Calibri" pitchFamily="34" charset="0"/>
              </a:rPr>
              <a:t>English </a:t>
            </a:r>
            <a:r>
              <a:rPr lang="de-AT" sz="2000" dirty="0" err="1">
                <a:latin typeface="Calibri" pitchFamily="34" charset="0"/>
              </a:rPr>
              <a:t>Conversation</a:t>
            </a:r>
            <a:r>
              <a:rPr lang="de-AT" sz="2000" dirty="0">
                <a:latin typeface="Calibri" pitchFamily="34" charset="0"/>
              </a:rPr>
              <a:t> – Zum Regelunterricht Englisch bieten wir als Wahlfach English </a:t>
            </a:r>
            <a:r>
              <a:rPr lang="de-AT" sz="2000" dirty="0" err="1">
                <a:latin typeface="Calibri" pitchFamily="34" charset="0"/>
              </a:rPr>
              <a:t>Conversation</a:t>
            </a:r>
            <a:r>
              <a:rPr lang="de-AT" sz="2000" dirty="0">
                <a:latin typeface="Calibri" pitchFamily="34" charset="0"/>
              </a:rPr>
              <a:t> zur Sprachvertiefung an. </a:t>
            </a:r>
            <a:endParaRPr lang="de-AT" sz="2000" dirty="0" smtClean="0">
              <a:latin typeface="Calibri" pitchFamily="34" charset="0"/>
            </a:endParaRPr>
          </a:p>
          <a:p>
            <a:pPr>
              <a:buClr>
                <a:srgbClr val="0000FF"/>
              </a:buClr>
              <a:buFont typeface="Wingdings" pitchFamily="2" charset="2"/>
              <a:buChar char="§"/>
            </a:pPr>
            <a:r>
              <a:rPr lang="de-AT" sz="2000" dirty="0" smtClean="0">
                <a:latin typeface="Calibri" pitchFamily="34" charset="0"/>
              </a:rPr>
              <a:t>Erziehung zur Nachhaltigkeit (Grundsatz Höflichkeit…)</a:t>
            </a:r>
            <a:endParaRPr lang="de-AT" sz="2000" dirty="0">
              <a:latin typeface="Calibri" pitchFamily="34" charset="0"/>
            </a:endParaRPr>
          </a:p>
          <a:p>
            <a:pPr marL="0" indent="0">
              <a:buNone/>
            </a:pPr>
            <a:endParaRPr lang="de-AT" sz="2000" dirty="0" smtClean="0">
              <a:solidFill>
                <a:srgbClr val="FF0000"/>
              </a:solidFill>
            </a:endParaRPr>
          </a:p>
          <a:p>
            <a:pPr marL="0" indent="0">
              <a:buNone/>
            </a:pPr>
            <a:r>
              <a:rPr lang="de-AT" sz="2000" dirty="0" smtClean="0">
                <a:solidFill>
                  <a:srgbClr val="FF0000"/>
                </a:solidFill>
              </a:rPr>
              <a:t>Tagesbetreuung, ab Schuljahr 2017/2018 auch Buben</a:t>
            </a:r>
          </a:p>
          <a:p>
            <a:pPr marL="0" indent="0">
              <a:buNone/>
            </a:pPr>
            <a:r>
              <a:rPr lang="de-AT" sz="2000" i="1" dirty="0">
                <a:solidFill>
                  <a:srgbClr val="FF0000"/>
                </a:solidFill>
              </a:rPr>
              <a:t>	</a:t>
            </a:r>
            <a:r>
              <a:rPr lang="de-AT" sz="2000" i="1" dirty="0" smtClean="0">
                <a:solidFill>
                  <a:srgbClr val="FF0000"/>
                </a:solidFill>
              </a:rPr>
              <a:t>			              </a:t>
            </a:r>
            <a:r>
              <a:rPr lang="de-AT" sz="2000" b="1" i="1" dirty="0" smtClean="0">
                <a:solidFill>
                  <a:srgbClr val="0000FF"/>
                </a:solidFill>
                <a:latin typeface="Calibri" pitchFamily="34" charset="0"/>
              </a:rPr>
              <a:t>www.hs-goldenstein.salzburg.at</a:t>
            </a:r>
            <a:endParaRPr lang="de-DE" altLang="de-DE" sz="2000" b="1" dirty="0">
              <a:solidFill>
                <a:srgbClr val="0000FF"/>
              </a:solidFill>
              <a:latin typeface="Calibri" pitchFamily="34" charset="0"/>
            </a:endParaRPr>
          </a:p>
          <a:p>
            <a:pPr marL="0" indent="0" eaLnBrk="1" hangingPunct="1">
              <a:buNone/>
            </a:pPr>
            <a:endParaRPr lang="de-AT" altLang="de-DE" sz="2400" dirty="0" smtClean="0"/>
          </a:p>
          <a:p>
            <a:pPr eaLnBrk="1" hangingPunct="1">
              <a:buFont typeface="Wingdings" pitchFamily="2" charset="2"/>
              <a:buNone/>
            </a:pPr>
            <a:endParaRPr lang="de-AT" altLang="de-DE" dirty="0" smtClean="0"/>
          </a:p>
        </p:txBody>
      </p:sp>
      <p:pic>
        <p:nvPicPr>
          <p:cNvPr id="4102" name="Picture 6" descr="banner_gemeinde n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4320478" cy="72008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4716017" y="404664"/>
            <a:ext cx="4424122" cy="1631216"/>
          </a:xfrm>
          <a:prstGeom prst="rect">
            <a:avLst/>
          </a:prstGeom>
        </p:spPr>
        <p:txBody>
          <a:bodyPr wrap="square">
            <a:spAutoFit/>
          </a:bodyPr>
          <a:lstStyle/>
          <a:p>
            <a:r>
              <a:rPr lang="de-AT" sz="1400" dirty="0" err="1">
                <a:solidFill>
                  <a:srgbClr val="0000FF"/>
                </a:solidFill>
                <a:latin typeface="+mn-lt"/>
              </a:rPr>
              <a:t>Goldenstein</a:t>
            </a:r>
            <a:r>
              <a:rPr lang="de-AT" sz="1400" dirty="0">
                <a:solidFill>
                  <a:srgbClr val="0000FF"/>
                </a:solidFill>
                <a:latin typeface="+mn-lt"/>
              </a:rPr>
              <a:t> Kloster und Private Mädchen-NMS mit Öffentlichem </a:t>
            </a:r>
            <a:r>
              <a:rPr lang="de-AT" sz="1400" dirty="0" smtClean="0">
                <a:solidFill>
                  <a:srgbClr val="0000FF"/>
                </a:solidFill>
                <a:latin typeface="+mn-lt"/>
              </a:rPr>
              <a:t>Recht</a:t>
            </a:r>
            <a:r>
              <a:rPr lang="de-AT" sz="1400" dirty="0">
                <a:solidFill>
                  <a:srgbClr val="0000FF"/>
                </a:solidFill>
                <a:latin typeface="+mn-lt"/>
              </a:rPr>
              <a:t> </a:t>
            </a:r>
            <a:endParaRPr lang="de-AT" sz="1400" dirty="0" smtClean="0">
              <a:solidFill>
                <a:srgbClr val="0000FF"/>
              </a:solidFill>
              <a:latin typeface="+mn-lt"/>
            </a:endParaRPr>
          </a:p>
          <a:p>
            <a:r>
              <a:rPr lang="de-AT" sz="1200" dirty="0" err="1" smtClean="0">
                <a:latin typeface="+mn-lt"/>
              </a:rPr>
              <a:t>Goldensteinstraße</a:t>
            </a:r>
            <a:r>
              <a:rPr lang="de-AT" sz="1200" dirty="0" smtClean="0">
                <a:latin typeface="+mn-lt"/>
              </a:rPr>
              <a:t> 2, 5061 </a:t>
            </a:r>
            <a:r>
              <a:rPr lang="de-AT" sz="1200" dirty="0">
                <a:latin typeface="+mn-lt"/>
              </a:rPr>
              <a:t>Elsbethen</a:t>
            </a:r>
          </a:p>
          <a:p>
            <a:r>
              <a:rPr lang="de-AT" sz="1200" dirty="0" smtClean="0">
                <a:latin typeface="+mn-lt"/>
              </a:rPr>
              <a:t>Telefon: 662 623213</a:t>
            </a:r>
          </a:p>
          <a:p>
            <a:r>
              <a:rPr lang="de-AT" altLang="de-DE" sz="1200" dirty="0" smtClean="0">
                <a:latin typeface="+mn-lt"/>
              </a:rPr>
              <a:t>Leitung</a:t>
            </a:r>
            <a:r>
              <a:rPr lang="de-AT" altLang="de-DE" sz="1200" dirty="0">
                <a:latin typeface="+mn-lt"/>
              </a:rPr>
              <a:t>: </a:t>
            </a:r>
            <a:r>
              <a:rPr lang="de-AT" sz="1200" dirty="0">
                <a:latin typeface="+mn-lt"/>
              </a:rPr>
              <a:t>HOL Dir. </a:t>
            </a:r>
            <a:r>
              <a:rPr lang="de-AT" sz="1200" dirty="0" err="1">
                <a:latin typeface="+mn-lt"/>
              </a:rPr>
              <a:t>Brudl</a:t>
            </a:r>
            <a:r>
              <a:rPr lang="de-AT" sz="1200" dirty="0">
                <a:latin typeface="+mn-lt"/>
              </a:rPr>
              <a:t> Wolfgang</a:t>
            </a:r>
            <a:endParaRPr lang="de-AT" sz="1200" dirty="0" smtClean="0">
              <a:latin typeface="+mn-lt"/>
            </a:endParaRPr>
          </a:p>
          <a:p>
            <a:endParaRPr lang="de-AT" sz="1200" dirty="0">
              <a:latin typeface="+mn-lt"/>
            </a:endParaRPr>
          </a:p>
          <a:p>
            <a:endParaRPr lang="de-AT" sz="1200" dirty="0" smtClean="0">
              <a:latin typeface="+mn-lt"/>
            </a:endParaRPr>
          </a:p>
          <a:p>
            <a:endParaRPr lang="de-AT" sz="1200" dirty="0">
              <a:latin typeface="+mn-lt"/>
            </a:endParaRPr>
          </a:p>
        </p:txBody>
      </p:sp>
    </p:spTree>
    <p:extLst>
      <p:ext uri="{BB962C8B-B14F-4D97-AF65-F5344CB8AC3E}">
        <p14:creationId xmlns:p14="http://schemas.microsoft.com/office/powerpoint/2010/main" val="113551612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lvl="3" defTabSz="715963" eaLnBrk="1" hangingPunct="1">
              <a:lnSpc>
                <a:spcPct val="100000"/>
              </a:lnSpc>
              <a:buClr>
                <a:srgbClr val="0000FF"/>
              </a:buClr>
              <a:defRPr/>
            </a:pPr>
            <a:endParaRPr lang="de-AT" sz="2400" dirty="0" smtClean="0">
              <a:latin typeface="Calibri" pitchFamily="34" charset="0"/>
            </a:endParaRPr>
          </a:p>
          <a:p>
            <a:pPr lvl="3" defTabSz="715963" eaLnBrk="1" hangingPunct="1">
              <a:lnSpc>
                <a:spcPct val="100000"/>
              </a:lnSpc>
              <a:buClr>
                <a:srgbClr val="0000FF"/>
              </a:buClr>
              <a:defRPr/>
            </a:pPr>
            <a:endParaRPr lang="de-AT" sz="2400" dirty="0">
              <a:latin typeface="Calibri" pitchFamily="34" charset="0"/>
            </a:endParaRPr>
          </a:p>
          <a:p>
            <a:pPr marL="0" lvl="0" indent="0" eaLnBrk="1" hangingPunct="1">
              <a:lnSpc>
                <a:spcPct val="100000"/>
              </a:lnSpc>
              <a:buNone/>
            </a:pPr>
            <a:r>
              <a:rPr lang="de-AT" altLang="de-DE" sz="2400" b="1" kern="1200" dirty="0">
                <a:latin typeface="Calibri" pitchFamily="34" charset="0"/>
                <a:cs typeface="Calibri" pitchFamily="34" charset="0"/>
              </a:rPr>
              <a:t>Josef Rehrl Schule </a:t>
            </a:r>
            <a:r>
              <a:rPr lang="de-AT" altLang="de-DE" sz="2400" kern="1200" dirty="0" smtClean="0">
                <a:latin typeface="Calibri"/>
                <a:cs typeface="Calibri" pitchFamily="34" charset="0"/>
              </a:rPr>
              <a:t>(</a:t>
            </a:r>
            <a:r>
              <a:rPr lang="de-AT" sz="2400" kern="1200" dirty="0">
                <a:latin typeface="Calibri"/>
              </a:rPr>
              <a:t>Zentrum für Inklusiv- und </a:t>
            </a:r>
            <a:r>
              <a:rPr lang="de-AT" sz="2400" kern="1200" dirty="0" smtClean="0">
                <a:latin typeface="Calibri"/>
              </a:rPr>
              <a:t>Sonderpädagogik für </a:t>
            </a:r>
            <a:r>
              <a:rPr lang="de-AT" sz="2400" kern="1200" dirty="0">
                <a:latin typeface="Calibri"/>
              </a:rPr>
              <a:t>Sinnesbeeinträchtigte)</a:t>
            </a:r>
          </a:p>
          <a:p>
            <a:pPr lvl="0" eaLnBrk="1" hangingPunct="1">
              <a:lnSpc>
                <a:spcPct val="100000"/>
              </a:lnSpc>
              <a:buFont typeface="Arial" pitchFamily="34" charset="0"/>
              <a:buChar char="•"/>
            </a:pPr>
            <a:endParaRPr lang="de-AT" altLang="de-DE" sz="2400" b="1" kern="1200" dirty="0">
              <a:latin typeface="Calibri" pitchFamily="34" charset="0"/>
              <a:cs typeface="Calibri" pitchFamily="34" charset="0"/>
            </a:endParaRPr>
          </a:p>
          <a:p>
            <a:pPr marL="0" lvl="0" indent="0" eaLnBrk="1" hangingPunct="1">
              <a:lnSpc>
                <a:spcPct val="100000"/>
              </a:lnSpc>
              <a:buNone/>
            </a:pPr>
            <a:r>
              <a:rPr lang="de-AT" altLang="de-DE" sz="2400" b="1" kern="1200" dirty="0" smtClean="0">
                <a:latin typeface="Calibri" pitchFamily="34" charset="0"/>
                <a:cs typeface="Calibri" pitchFamily="34" charset="0"/>
              </a:rPr>
              <a:t>Rudolf-Steiner-Schule </a:t>
            </a:r>
            <a:r>
              <a:rPr lang="de-AT" altLang="de-DE" sz="2400" kern="1200" dirty="0" smtClean="0">
                <a:latin typeface="Calibri" pitchFamily="34" charset="0"/>
                <a:cs typeface="Calibri" pitchFamily="34" charset="0"/>
              </a:rPr>
              <a:t>(</a:t>
            </a:r>
            <a:r>
              <a:rPr lang="de-AT" altLang="de-DE" sz="2400" kern="1200" dirty="0">
                <a:latin typeface="Calibri" pitchFamily="34" charset="0"/>
                <a:cs typeface="Calibri" pitchFamily="34" charset="0"/>
              </a:rPr>
              <a:t>Freie Waldorfschule)</a:t>
            </a:r>
          </a:p>
          <a:p>
            <a:pPr lvl="3" defTabSz="715963" eaLnBrk="1" hangingPunct="1">
              <a:lnSpc>
                <a:spcPct val="100000"/>
              </a:lnSpc>
              <a:buClr>
                <a:srgbClr val="0000FF"/>
              </a:buClr>
              <a:defRPr/>
            </a:pPr>
            <a:endParaRPr lang="de-AT" sz="2400" dirty="0">
              <a:latin typeface="Calibri" pitchFamily="34" charset="0"/>
            </a:endParaRPr>
          </a:p>
          <a:p>
            <a:pPr marL="0" indent="0" defTabSz="715963" eaLnBrk="1" hangingPunct="1">
              <a:lnSpc>
                <a:spcPct val="100000"/>
              </a:lnSpc>
              <a:buClr>
                <a:srgbClr val="0000FF"/>
              </a:buClr>
              <a:buNone/>
              <a:defRPr/>
            </a:pPr>
            <a:endParaRPr lang="de-AT" sz="2400" dirty="0" smtClean="0">
              <a:latin typeface="Calibri" pitchFamily="34" charset="0"/>
            </a:endParaRPr>
          </a:p>
          <a:p>
            <a:pPr defTabSz="715963" eaLnBrk="1" hangingPunct="1">
              <a:lnSpc>
                <a:spcPct val="100000"/>
              </a:lnSpc>
              <a:buClr>
                <a:srgbClr val="0000FF"/>
              </a:buClr>
              <a:buFont typeface="Wingdings" pitchFamily="2" charset="2"/>
              <a:buChar char="§"/>
              <a:defRPr/>
            </a:pPr>
            <a:endParaRPr lang="de-AT" sz="2400" dirty="0">
              <a:latin typeface="Calibri" pitchFamily="34" charset="0"/>
            </a:endParaRPr>
          </a:p>
        </p:txBody>
      </p:sp>
      <p:sp>
        <p:nvSpPr>
          <p:cNvPr id="4099" name="Rectangle 2"/>
          <p:cNvSpPr txBox="1">
            <a:spLocks noChangeArrowheads="1"/>
          </p:cNvSpPr>
          <p:nvPr/>
        </p:nvSpPr>
        <p:spPr bwMode="auto">
          <a:xfrm>
            <a:off x="2118478" y="188640"/>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smtClean="0">
                <a:solidFill>
                  <a:srgbClr val="0000FF"/>
                </a:solidFill>
                <a:latin typeface="Calibri" pitchFamily="34" charset="0"/>
                <a:ea typeface="Arial Unicode MS" pitchFamily="34" charset="-128"/>
                <a:cs typeface="Arial Unicode MS" pitchFamily="34" charset="-128"/>
              </a:rPr>
              <a:t>Sonderformen</a:t>
            </a:r>
            <a:endParaRPr lang="de-AT"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5967979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lvl="0" eaLnBrk="1" hangingPunct="1">
              <a:lnSpc>
                <a:spcPct val="100000"/>
              </a:lnSpc>
              <a:buFont typeface="Arial" pitchFamily="34" charset="0"/>
              <a:buChar char="•"/>
            </a:pPr>
            <a:r>
              <a:rPr lang="de-AT" altLang="de-DE" sz="2400" kern="1200" dirty="0" smtClean="0">
                <a:latin typeface="Calibri" pitchFamily="34" charset="0"/>
                <a:cs typeface="Calibri" pitchFamily="34" charset="0"/>
              </a:rPr>
              <a:t>Informationen einholen</a:t>
            </a:r>
          </a:p>
          <a:p>
            <a:pPr lvl="0" eaLnBrk="1" hangingPunct="1">
              <a:lnSpc>
                <a:spcPct val="100000"/>
              </a:lnSpc>
              <a:buFont typeface="Arial" pitchFamily="34" charset="0"/>
              <a:buChar char="•"/>
            </a:pPr>
            <a:endParaRPr lang="de-AT" altLang="de-DE" sz="2400" kern="1200" dirty="0">
              <a:latin typeface="Calibri" pitchFamily="34" charset="0"/>
              <a:cs typeface="Calibri" pitchFamily="34" charset="0"/>
            </a:endParaRPr>
          </a:p>
          <a:p>
            <a:pPr lvl="0" eaLnBrk="1" hangingPunct="1">
              <a:lnSpc>
                <a:spcPct val="100000"/>
              </a:lnSpc>
              <a:buFont typeface="Arial" pitchFamily="34" charset="0"/>
              <a:buChar char="•"/>
            </a:pPr>
            <a:r>
              <a:rPr lang="de-AT" altLang="de-DE" sz="2400" kern="1200" dirty="0">
                <a:latin typeface="Calibri" pitchFamily="34" charset="0"/>
                <a:cs typeface="Calibri" pitchFamily="34" charset="0"/>
              </a:rPr>
              <a:t>Meinung der/des  </a:t>
            </a:r>
            <a:r>
              <a:rPr lang="de-AT" altLang="de-DE" sz="2400" kern="1200" dirty="0" err="1">
                <a:latin typeface="Calibri" pitchFamily="34" charset="0"/>
                <a:cs typeface="Calibri" pitchFamily="34" charset="0"/>
              </a:rPr>
              <a:t>LehrerIn</a:t>
            </a:r>
            <a:r>
              <a:rPr lang="de-AT" altLang="de-DE" sz="2400" kern="1200" dirty="0">
                <a:latin typeface="Calibri" pitchFamily="34" charset="0"/>
                <a:cs typeface="Calibri" pitchFamily="34" charset="0"/>
              </a:rPr>
              <a:t> </a:t>
            </a:r>
            <a:r>
              <a:rPr lang="de-AT" altLang="de-DE" sz="2400" kern="1200" dirty="0" smtClean="0">
                <a:latin typeface="Calibri" pitchFamily="34" charset="0"/>
                <a:cs typeface="Calibri" pitchFamily="34" charset="0"/>
              </a:rPr>
              <a:t>einholen</a:t>
            </a:r>
          </a:p>
          <a:p>
            <a:pPr lvl="0" eaLnBrk="1" hangingPunct="1">
              <a:lnSpc>
                <a:spcPct val="100000"/>
              </a:lnSpc>
              <a:buFont typeface="Arial" pitchFamily="34" charset="0"/>
              <a:buChar char="•"/>
            </a:pPr>
            <a:endParaRPr lang="de-AT" altLang="de-DE" sz="2400" kern="1200" dirty="0">
              <a:latin typeface="Calibri" pitchFamily="34" charset="0"/>
              <a:cs typeface="Calibri" pitchFamily="34" charset="0"/>
            </a:endParaRPr>
          </a:p>
          <a:p>
            <a:pPr lvl="0" eaLnBrk="1" hangingPunct="1">
              <a:lnSpc>
                <a:spcPct val="100000"/>
              </a:lnSpc>
              <a:buFont typeface="Arial" pitchFamily="34" charset="0"/>
              <a:buChar char="•"/>
            </a:pPr>
            <a:r>
              <a:rPr lang="de-AT" altLang="de-DE" sz="2400" kern="1200" dirty="0">
                <a:latin typeface="Calibri" pitchFamily="34" charset="0"/>
                <a:cs typeface="Calibri" pitchFamily="34" charset="0"/>
              </a:rPr>
              <a:t>Informationen bewerten: Ziele und Werte reflektieren. Was ist uns besonders wichtig</a:t>
            </a:r>
            <a:r>
              <a:rPr lang="de-AT" altLang="de-DE" sz="2400" kern="1200" dirty="0" smtClean="0">
                <a:latin typeface="Calibri" pitchFamily="34" charset="0"/>
                <a:cs typeface="Calibri" pitchFamily="34" charset="0"/>
              </a:rPr>
              <a:t>?</a:t>
            </a:r>
          </a:p>
          <a:p>
            <a:pPr lvl="0" eaLnBrk="1" hangingPunct="1">
              <a:lnSpc>
                <a:spcPct val="100000"/>
              </a:lnSpc>
              <a:buFont typeface="Arial" pitchFamily="34" charset="0"/>
              <a:buChar char="•"/>
            </a:pPr>
            <a:endParaRPr lang="de-AT" altLang="de-DE" sz="2400" kern="1200" dirty="0">
              <a:latin typeface="Calibri" pitchFamily="34" charset="0"/>
              <a:cs typeface="Calibri" pitchFamily="34" charset="0"/>
            </a:endParaRPr>
          </a:p>
          <a:p>
            <a:pPr lvl="0" eaLnBrk="1" hangingPunct="1">
              <a:lnSpc>
                <a:spcPct val="100000"/>
              </a:lnSpc>
              <a:buFont typeface="Arial" pitchFamily="34" charset="0"/>
              <a:buChar char="•"/>
            </a:pPr>
            <a:r>
              <a:rPr lang="de-AT" altLang="de-DE" sz="2400" kern="1200" dirty="0">
                <a:latin typeface="Calibri" pitchFamily="34" charset="0"/>
                <a:cs typeface="Calibri" pitchFamily="34" charset="0"/>
              </a:rPr>
              <a:t>Das Kind einbeziehen – die Entscheidung treffen die Eltern</a:t>
            </a:r>
            <a:r>
              <a:rPr lang="de-AT" altLang="de-DE" sz="2400" kern="1200" dirty="0" smtClean="0">
                <a:latin typeface="Calibri" pitchFamily="34" charset="0"/>
                <a:cs typeface="Calibri" pitchFamily="34" charset="0"/>
              </a:rPr>
              <a:t>!</a:t>
            </a:r>
          </a:p>
          <a:p>
            <a:pPr lvl="0" eaLnBrk="1" hangingPunct="1">
              <a:lnSpc>
                <a:spcPct val="100000"/>
              </a:lnSpc>
              <a:buFont typeface="Arial" pitchFamily="34" charset="0"/>
              <a:buChar char="•"/>
            </a:pPr>
            <a:endParaRPr lang="de-AT" altLang="de-DE" sz="2400" kern="1200" dirty="0">
              <a:latin typeface="Calibri" pitchFamily="34" charset="0"/>
              <a:cs typeface="Calibri" pitchFamily="34" charset="0"/>
            </a:endParaRPr>
          </a:p>
          <a:p>
            <a:pPr lvl="0" eaLnBrk="1" hangingPunct="1">
              <a:lnSpc>
                <a:spcPct val="100000"/>
              </a:lnSpc>
              <a:buFont typeface="Arial" pitchFamily="34" charset="0"/>
              <a:buChar char="•"/>
            </a:pPr>
            <a:r>
              <a:rPr lang="de-AT" altLang="de-DE" sz="2400" kern="1200" dirty="0">
                <a:latin typeface="Calibri" pitchFamily="34" charset="0"/>
                <a:cs typeface="Calibri" pitchFamily="34" charset="0"/>
              </a:rPr>
              <a:t>Alternativen </a:t>
            </a:r>
            <a:r>
              <a:rPr lang="de-AT" altLang="de-DE" sz="2400" kern="1200" dirty="0" smtClean="0">
                <a:latin typeface="Calibri" pitchFamily="34" charset="0"/>
                <a:cs typeface="Calibri" pitchFamily="34" charset="0"/>
              </a:rPr>
              <a:t>überlegen</a:t>
            </a:r>
          </a:p>
          <a:p>
            <a:pPr lvl="0" eaLnBrk="1" hangingPunct="1">
              <a:lnSpc>
                <a:spcPct val="100000"/>
              </a:lnSpc>
              <a:buFont typeface="Arial" pitchFamily="34" charset="0"/>
              <a:buChar char="•"/>
            </a:pPr>
            <a:endParaRPr lang="de-AT" altLang="de-DE" sz="2400" kern="1200" dirty="0">
              <a:latin typeface="Calibri" pitchFamily="34" charset="0"/>
              <a:cs typeface="Calibri" pitchFamily="34" charset="0"/>
            </a:endParaRPr>
          </a:p>
          <a:p>
            <a:pPr lvl="0" eaLnBrk="1" hangingPunct="1">
              <a:lnSpc>
                <a:spcPct val="100000"/>
              </a:lnSpc>
              <a:buFont typeface="Arial" pitchFamily="34" charset="0"/>
              <a:buChar char="•"/>
            </a:pPr>
            <a:r>
              <a:rPr lang="de-AT" altLang="de-DE" sz="2400" kern="1200" dirty="0">
                <a:latin typeface="Calibri" pitchFamily="34" charset="0"/>
                <a:cs typeface="Calibri" pitchFamily="34" charset="0"/>
              </a:rPr>
              <a:t>ev. Aufnahmeprüfung ablegen</a:t>
            </a:r>
          </a:p>
          <a:p>
            <a:pPr marL="0" lvl="0" indent="0" eaLnBrk="1" hangingPunct="1">
              <a:lnSpc>
                <a:spcPct val="100000"/>
              </a:lnSpc>
              <a:buNone/>
            </a:pPr>
            <a:endParaRPr lang="de-AT" altLang="de-DE" sz="2400" kern="1200" dirty="0">
              <a:solidFill>
                <a:srgbClr val="0000FF"/>
              </a:solidFill>
              <a:latin typeface="Calibri" pitchFamily="34" charset="0"/>
              <a:cs typeface="Calibri" pitchFamily="34" charset="0"/>
            </a:endParaRPr>
          </a:p>
          <a:p>
            <a:pPr marL="0" lvl="0" indent="0" algn="ctr" eaLnBrk="1" hangingPunct="1">
              <a:lnSpc>
                <a:spcPct val="100000"/>
              </a:lnSpc>
              <a:buNone/>
            </a:pPr>
            <a:r>
              <a:rPr lang="de-AT" altLang="de-DE" sz="2400" b="1" kern="1200" dirty="0">
                <a:solidFill>
                  <a:srgbClr val="FF0000"/>
                </a:solidFill>
                <a:latin typeface="Calibri" pitchFamily="34" charset="0"/>
                <a:cs typeface="Calibri" pitchFamily="34" charset="0"/>
              </a:rPr>
              <a:t>Gelassenheit und Zuversicht!</a:t>
            </a:r>
            <a:endParaRPr lang="de-DE" sz="2400" kern="1200" dirty="0">
              <a:solidFill>
                <a:srgbClr val="FF0000"/>
              </a:solidFill>
              <a:latin typeface="Calibri" pitchFamily="34" charset="0"/>
              <a:cs typeface="Arial" charset="0"/>
            </a:endParaRPr>
          </a:p>
          <a:p>
            <a:pPr lvl="3" defTabSz="715963" eaLnBrk="1" hangingPunct="1">
              <a:lnSpc>
                <a:spcPct val="100000"/>
              </a:lnSpc>
              <a:buClr>
                <a:srgbClr val="0000FF"/>
              </a:buClr>
              <a:defRPr/>
            </a:pPr>
            <a:endParaRPr lang="de-AT" sz="2400" dirty="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smtClean="0">
                <a:solidFill>
                  <a:srgbClr val="0000FF"/>
                </a:solidFill>
                <a:latin typeface="Calibri" pitchFamily="34" charset="0"/>
                <a:ea typeface="Arial Unicode MS" pitchFamily="34" charset="-128"/>
                <a:cs typeface="Arial Unicode MS" pitchFamily="34" charset="-128"/>
              </a:rPr>
              <a:t>Schritt für Schritt zur neuen Schule</a:t>
            </a:r>
            <a:endParaRPr lang="de-AT"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8995544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lvl="0" indent="0" eaLnBrk="1" hangingPunct="1">
              <a:lnSpc>
                <a:spcPct val="100000"/>
              </a:lnSpc>
              <a:buNone/>
            </a:pPr>
            <a:r>
              <a:rPr lang="de-AT" sz="2400" kern="1200" dirty="0">
                <a:latin typeface="Calibri" pitchFamily="34" charset="0"/>
                <a:cs typeface="Arial" charset="0"/>
              </a:rPr>
              <a:t>Fragen zu offenen Schulplätzen, Beratung Schulformen, Ansprechpartnerinnen für Eltern: </a:t>
            </a:r>
          </a:p>
          <a:p>
            <a:pPr marL="0" lvl="0" indent="0" eaLnBrk="1" hangingPunct="1">
              <a:lnSpc>
                <a:spcPct val="100000"/>
              </a:lnSpc>
              <a:buNone/>
            </a:pPr>
            <a:endParaRPr lang="de-DE" sz="2400" b="1" kern="1200" dirty="0">
              <a:latin typeface="Calibri" pitchFamily="34" charset="0"/>
              <a:cs typeface="Arial" charset="0"/>
            </a:endParaRPr>
          </a:p>
          <a:p>
            <a:pPr marL="0" lvl="0" indent="0" eaLnBrk="1" hangingPunct="1">
              <a:lnSpc>
                <a:spcPct val="100000"/>
              </a:lnSpc>
              <a:buNone/>
            </a:pPr>
            <a:r>
              <a:rPr lang="de-DE" sz="2400" b="1" kern="1200" dirty="0">
                <a:latin typeface="Calibri" pitchFamily="34" charset="0"/>
                <a:cs typeface="Arial" charset="0"/>
              </a:rPr>
              <a:t>Schulservicestelle des Landesschulrates</a:t>
            </a:r>
            <a:r>
              <a:rPr lang="de-DE" sz="2400" b="1" kern="1200" dirty="0" smtClean="0">
                <a:latin typeface="Calibri" pitchFamily="34" charset="0"/>
                <a:cs typeface="Arial" charset="0"/>
              </a:rPr>
              <a:t>:</a:t>
            </a:r>
          </a:p>
          <a:p>
            <a:pPr marL="0" indent="0" eaLnBrk="1" hangingPunct="1">
              <a:lnSpc>
                <a:spcPct val="100000"/>
              </a:lnSpc>
              <a:buNone/>
            </a:pPr>
            <a:r>
              <a:rPr lang="de-AT" sz="2400" kern="1200" dirty="0">
                <a:latin typeface="Calibri" pitchFamily="34" charset="0"/>
                <a:cs typeface="Arial" charset="0"/>
              </a:rPr>
              <a:t>MO-FR 08:00 – 16:00 </a:t>
            </a:r>
          </a:p>
          <a:p>
            <a:pPr marL="0" lvl="0" indent="0" eaLnBrk="1" hangingPunct="1">
              <a:lnSpc>
                <a:spcPct val="100000"/>
              </a:lnSpc>
              <a:buNone/>
            </a:pPr>
            <a:endParaRPr lang="de-DE" sz="2400" b="1" kern="1200" dirty="0">
              <a:latin typeface="Calibri" pitchFamily="34" charset="0"/>
              <a:cs typeface="Arial" charset="0"/>
            </a:endParaRPr>
          </a:p>
          <a:p>
            <a:pPr marL="0" indent="0" eaLnBrk="1" hangingPunct="1">
              <a:lnSpc>
                <a:spcPct val="100000"/>
              </a:lnSpc>
              <a:buNone/>
            </a:pPr>
            <a:r>
              <a:rPr lang="de-AT" sz="2400" b="1" kern="1200" dirty="0" smtClean="0">
                <a:latin typeface="Calibri" pitchFamily="34" charset="0"/>
                <a:cs typeface="Arial" charset="0"/>
              </a:rPr>
              <a:t>Fr. Claudia Baumann</a:t>
            </a:r>
          </a:p>
          <a:p>
            <a:pPr marL="0" indent="0" eaLnBrk="1" hangingPunct="1">
              <a:lnSpc>
                <a:spcPct val="100000"/>
              </a:lnSpc>
              <a:buNone/>
            </a:pPr>
            <a:r>
              <a:rPr lang="de-DE" sz="2400" kern="1200" dirty="0" smtClean="0">
                <a:latin typeface="Calibri" pitchFamily="34" charset="0"/>
                <a:cs typeface="Arial" charset="0"/>
              </a:rPr>
              <a:t>Tel</a:t>
            </a:r>
            <a:r>
              <a:rPr lang="de-DE" sz="2400" kern="1200" dirty="0">
                <a:latin typeface="Calibri" pitchFamily="34" charset="0"/>
                <a:cs typeface="Arial" charset="0"/>
              </a:rPr>
              <a:t>.: </a:t>
            </a:r>
            <a:r>
              <a:rPr lang="de-DE" sz="2400" kern="1200" dirty="0" smtClean="0">
                <a:latin typeface="Calibri" pitchFamily="34" charset="0"/>
                <a:cs typeface="Arial" charset="0"/>
              </a:rPr>
              <a:t>0662/8083/2071, claudia.baumann@lsr-sbg.gv.at</a:t>
            </a:r>
            <a:endParaRPr lang="de-DE" sz="2400" kern="1200" dirty="0">
              <a:latin typeface="Calibri" pitchFamily="34" charset="0"/>
              <a:cs typeface="Arial" charset="0"/>
            </a:endParaRPr>
          </a:p>
          <a:p>
            <a:pPr marL="0" lvl="0" indent="0" eaLnBrk="1" hangingPunct="1">
              <a:lnSpc>
                <a:spcPct val="100000"/>
              </a:lnSpc>
              <a:buNone/>
            </a:pPr>
            <a:r>
              <a:rPr lang="de-AT" sz="2400" b="1" kern="1200" dirty="0" smtClean="0">
                <a:latin typeface="Calibri" pitchFamily="34" charset="0"/>
                <a:cs typeface="Arial" charset="0"/>
              </a:rPr>
              <a:t>Fr</a:t>
            </a:r>
            <a:r>
              <a:rPr lang="de-AT" sz="2400" b="1" kern="1200" dirty="0">
                <a:latin typeface="Calibri" pitchFamily="34" charset="0"/>
                <a:cs typeface="Arial" charset="0"/>
              </a:rPr>
              <a:t>. Monika </a:t>
            </a:r>
            <a:r>
              <a:rPr lang="de-AT" sz="2400" b="1" kern="1200" dirty="0" err="1" smtClean="0">
                <a:latin typeface="Calibri" pitchFamily="34" charset="0"/>
                <a:cs typeface="Arial" charset="0"/>
              </a:rPr>
              <a:t>Geretschläger</a:t>
            </a:r>
            <a:endParaRPr lang="de-AT" sz="2400" b="1" kern="1200" dirty="0" smtClean="0">
              <a:latin typeface="Calibri" pitchFamily="34" charset="0"/>
              <a:cs typeface="Arial" charset="0"/>
            </a:endParaRPr>
          </a:p>
          <a:p>
            <a:pPr marL="0" lvl="0" indent="0" eaLnBrk="1" hangingPunct="1">
              <a:lnSpc>
                <a:spcPct val="100000"/>
              </a:lnSpc>
              <a:buNone/>
            </a:pPr>
            <a:r>
              <a:rPr lang="de-AT" sz="2400" kern="1200" dirty="0" smtClean="0">
                <a:latin typeface="Calibri" pitchFamily="34" charset="0"/>
                <a:cs typeface="Arial" charset="0"/>
              </a:rPr>
              <a:t>Tel</a:t>
            </a:r>
            <a:r>
              <a:rPr lang="de-AT" sz="2400" kern="1200" dirty="0">
                <a:latin typeface="Calibri" pitchFamily="34" charset="0"/>
                <a:cs typeface="Arial" charset="0"/>
              </a:rPr>
              <a:t>. 0662/8083-4218,  monika.geretschlaeger@lsr-sbg.gv.at</a:t>
            </a:r>
          </a:p>
          <a:p>
            <a:pPr marL="0" lvl="0" indent="0" eaLnBrk="1" hangingPunct="1">
              <a:lnSpc>
                <a:spcPct val="100000"/>
              </a:lnSpc>
              <a:buNone/>
            </a:pPr>
            <a:endParaRPr lang="de-DE" kern="1200" dirty="0">
              <a:solidFill>
                <a:srgbClr val="376092"/>
              </a:solidFill>
              <a:latin typeface="Calibri" pitchFamily="34" charset="0"/>
              <a:cs typeface="Arial" charset="0"/>
            </a:endParaRPr>
          </a:p>
          <a:p>
            <a:pPr lvl="3" defTabSz="715963" eaLnBrk="1" hangingPunct="1">
              <a:lnSpc>
                <a:spcPct val="100000"/>
              </a:lnSpc>
              <a:buClr>
                <a:srgbClr val="0000FF"/>
              </a:buClr>
              <a:defRPr/>
            </a:pPr>
            <a:endParaRPr lang="de-AT" dirty="0" smtClean="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Informationen und Beratung</a:t>
            </a:r>
          </a:p>
        </p:txBody>
      </p:sp>
    </p:spTree>
    <p:extLst>
      <p:ext uri="{BB962C8B-B14F-4D97-AF65-F5344CB8AC3E}">
        <p14:creationId xmlns:p14="http://schemas.microsoft.com/office/powerpoint/2010/main" val="330152388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marL="0" lvl="0" indent="0" eaLnBrk="1" hangingPunct="1">
              <a:lnSpc>
                <a:spcPct val="100000"/>
              </a:lnSpc>
              <a:buNone/>
            </a:pPr>
            <a:r>
              <a:rPr lang="de-DE" sz="2400" b="1" kern="1200" dirty="0">
                <a:latin typeface="Calibri" pitchFamily="34" charset="0"/>
                <a:cs typeface="Arial" charset="0"/>
              </a:rPr>
              <a:t>Schulpsychologie-Bildungsberatung des Landesschulrates:</a:t>
            </a:r>
          </a:p>
          <a:p>
            <a:pPr marL="0" lvl="0" indent="0" eaLnBrk="1" hangingPunct="1">
              <a:lnSpc>
                <a:spcPct val="100000"/>
              </a:lnSpc>
              <a:buNone/>
            </a:pPr>
            <a:endParaRPr lang="de-DE" sz="2400" b="1" kern="1200" dirty="0" smtClean="0">
              <a:latin typeface="Calibri" pitchFamily="34" charset="0"/>
              <a:cs typeface="Arial" charset="0"/>
            </a:endParaRPr>
          </a:p>
          <a:p>
            <a:pPr marL="0" lvl="0" indent="0" eaLnBrk="1" hangingPunct="1">
              <a:lnSpc>
                <a:spcPct val="100000"/>
              </a:lnSpc>
              <a:buNone/>
            </a:pPr>
            <a:r>
              <a:rPr lang="de-DE" sz="2400" b="1" kern="1200" dirty="0" smtClean="0">
                <a:latin typeface="Calibri" pitchFamily="34" charset="0"/>
                <a:cs typeface="Arial" charset="0"/>
              </a:rPr>
              <a:t>Mag</a:t>
            </a:r>
            <a:r>
              <a:rPr lang="de-DE" sz="2400" b="1" kern="1200" dirty="0">
                <a:latin typeface="Calibri" pitchFamily="34" charset="0"/>
                <a:cs typeface="Arial" charset="0"/>
              </a:rPr>
              <a:t>. Claudia </a:t>
            </a:r>
            <a:r>
              <a:rPr lang="de-DE" sz="2400" b="1" kern="1200" dirty="0" err="1">
                <a:latin typeface="Calibri" pitchFamily="34" charset="0"/>
                <a:cs typeface="Arial" charset="0"/>
              </a:rPr>
              <a:t>Leithner</a:t>
            </a:r>
            <a:r>
              <a:rPr lang="de-DE" sz="2400" b="1" kern="1200" dirty="0">
                <a:latin typeface="Calibri" pitchFamily="34" charset="0"/>
                <a:cs typeface="Arial" charset="0"/>
              </a:rPr>
              <a:t>: </a:t>
            </a:r>
            <a:r>
              <a:rPr lang="de-DE" sz="2400" kern="1200" dirty="0">
                <a:latin typeface="Calibri" pitchFamily="34" charset="0"/>
                <a:cs typeface="Arial" charset="0"/>
                <a:hlinkClick r:id="rId3"/>
              </a:rPr>
              <a:t>claudia.leithner@lsr-sbg.gv.at</a:t>
            </a:r>
            <a:endParaRPr lang="de-DE" sz="2400" kern="1200" dirty="0">
              <a:latin typeface="Calibri" pitchFamily="34" charset="0"/>
              <a:cs typeface="Arial" charset="0"/>
            </a:endParaRPr>
          </a:p>
          <a:p>
            <a:pPr marL="0" lvl="0" indent="0" eaLnBrk="1" hangingPunct="1">
              <a:lnSpc>
                <a:spcPct val="100000"/>
              </a:lnSpc>
              <a:buNone/>
            </a:pPr>
            <a:r>
              <a:rPr lang="de-DE" sz="2400" kern="1200" dirty="0">
                <a:latin typeface="Calibri" pitchFamily="34" charset="0"/>
                <a:cs typeface="Arial" charset="0"/>
              </a:rPr>
              <a:t>Tel.: 0662 8083-4229</a:t>
            </a:r>
          </a:p>
          <a:p>
            <a:pPr marL="0" lvl="0" indent="0" eaLnBrk="1" hangingPunct="1">
              <a:lnSpc>
                <a:spcPct val="100000"/>
              </a:lnSpc>
              <a:buNone/>
            </a:pPr>
            <a:r>
              <a:rPr lang="de-DE" sz="2400" b="1" kern="1200" dirty="0">
                <a:latin typeface="Calibri" pitchFamily="34" charset="0"/>
                <a:cs typeface="Arial" charset="0"/>
              </a:rPr>
              <a:t>Mag. Angelica Schröger: </a:t>
            </a:r>
            <a:r>
              <a:rPr lang="de-DE" sz="2400" kern="1200" dirty="0">
                <a:latin typeface="Calibri" pitchFamily="34" charset="0"/>
                <a:cs typeface="Arial" charset="0"/>
                <a:hlinkClick r:id="rId4"/>
              </a:rPr>
              <a:t>angelica.schroeger@lsr-sbg.gv.at</a:t>
            </a:r>
            <a:endParaRPr lang="de-DE" sz="2400" kern="1200" dirty="0">
              <a:latin typeface="Calibri" pitchFamily="34" charset="0"/>
              <a:cs typeface="Arial" charset="0"/>
            </a:endParaRPr>
          </a:p>
          <a:p>
            <a:pPr marL="0" lvl="0" indent="0" eaLnBrk="1" hangingPunct="1">
              <a:lnSpc>
                <a:spcPct val="100000"/>
              </a:lnSpc>
              <a:buNone/>
            </a:pPr>
            <a:r>
              <a:rPr lang="de-DE" sz="2400" kern="1200" dirty="0">
                <a:latin typeface="Calibri" pitchFamily="34" charset="0"/>
                <a:cs typeface="Arial" charset="0"/>
              </a:rPr>
              <a:t>Tel.: 0662 8083-4229</a:t>
            </a:r>
          </a:p>
          <a:p>
            <a:pPr marL="0" lvl="0" indent="0" eaLnBrk="1" hangingPunct="1">
              <a:lnSpc>
                <a:spcPct val="100000"/>
              </a:lnSpc>
              <a:buNone/>
            </a:pPr>
            <a:endParaRPr lang="de-DE" sz="2400" kern="1200" dirty="0">
              <a:latin typeface="Calibri" pitchFamily="34" charset="0"/>
              <a:cs typeface="Arial" charset="0"/>
            </a:endParaRPr>
          </a:p>
          <a:p>
            <a:pPr marL="0" lvl="0" indent="0" eaLnBrk="1" hangingPunct="1">
              <a:lnSpc>
                <a:spcPct val="100000"/>
              </a:lnSpc>
              <a:buNone/>
            </a:pPr>
            <a:r>
              <a:rPr lang="de-DE" sz="2400" b="1" kern="1200" dirty="0">
                <a:latin typeface="Calibri" pitchFamily="34" charset="0"/>
                <a:cs typeface="Arial" charset="0"/>
              </a:rPr>
              <a:t>Homepage des Landesschulrates für Salzburg:</a:t>
            </a:r>
          </a:p>
          <a:p>
            <a:pPr marL="0" lvl="0" indent="0" eaLnBrk="1" hangingPunct="1">
              <a:lnSpc>
                <a:spcPct val="100000"/>
              </a:lnSpc>
              <a:buNone/>
            </a:pPr>
            <a:r>
              <a:rPr lang="de-DE" sz="2400" kern="1200" dirty="0">
                <a:latin typeface="Calibri" pitchFamily="34" charset="0"/>
                <a:cs typeface="Arial" charset="0"/>
              </a:rPr>
              <a:t>wichtige Termine: Eignungsprüfungen, Tage der offenen Tür,</a:t>
            </a:r>
          </a:p>
          <a:p>
            <a:pPr marL="0" lvl="0" indent="0" eaLnBrk="1" hangingPunct="1">
              <a:lnSpc>
                <a:spcPct val="100000"/>
              </a:lnSpc>
              <a:buNone/>
            </a:pPr>
            <a:r>
              <a:rPr lang="de-DE" sz="2400" kern="1200" dirty="0">
                <a:latin typeface="Calibri" pitchFamily="34" charset="0"/>
                <a:cs typeface="Arial" charset="0"/>
              </a:rPr>
              <a:t>Homepages der Schulen, „Salzburger Bildungsberater“</a:t>
            </a:r>
          </a:p>
          <a:p>
            <a:pPr marL="0" lvl="0" indent="0" eaLnBrk="1" hangingPunct="1">
              <a:lnSpc>
                <a:spcPct val="100000"/>
              </a:lnSpc>
              <a:buNone/>
            </a:pPr>
            <a:r>
              <a:rPr lang="de-DE" sz="2400" kern="1200" dirty="0">
                <a:latin typeface="Calibri" pitchFamily="34" charset="0"/>
                <a:cs typeface="Arial" charset="0"/>
                <a:hlinkClick r:id="rId5"/>
              </a:rPr>
              <a:t>www.lsr-sbg.gv.at</a:t>
            </a:r>
            <a:endParaRPr lang="de-DE" sz="2400" kern="1200" dirty="0">
              <a:latin typeface="Calibri" pitchFamily="34" charset="0"/>
              <a:cs typeface="Arial" charset="0"/>
            </a:endParaRPr>
          </a:p>
          <a:p>
            <a:pPr lvl="3" defTabSz="715963" eaLnBrk="1" hangingPunct="1">
              <a:lnSpc>
                <a:spcPct val="100000"/>
              </a:lnSpc>
              <a:buClr>
                <a:srgbClr val="0000FF"/>
              </a:buClr>
              <a:defRPr/>
            </a:pPr>
            <a:endParaRPr lang="de-AT" sz="2400" dirty="0" smtClean="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Informationen und Beratung</a:t>
            </a:r>
          </a:p>
        </p:txBody>
      </p:sp>
    </p:spTree>
    <p:extLst>
      <p:ext uri="{BB962C8B-B14F-4D97-AF65-F5344CB8AC3E}">
        <p14:creationId xmlns:p14="http://schemas.microsoft.com/office/powerpoint/2010/main" val="402702072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algn="ctr" fontAlgn="auto">
              <a:spcBef>
                <a:spcPts val="0"/>
              </a:spcBef>
              <a:spcAft>
                <a:spcPts val="0"/>
              </a:spcAft>
              <a:defRPr/>
            </a:pPr>
            <a:endParaRPr lang="de-DE" sz="2400" dirty="0">
              <a:solidFill>
                <a:srgbClr val="4F81BD">
                  <a:lumMod val="75000"/>
                </a:srgbClr>
              </a:solidFill>
              <a:latin typeface="Calibri"/>
              <a:cs typeface="Arial" charset="0"/>
            </a:endParaRPr>
          </a:p>
          <a:p>
            <a:pPr lvl="3" defTabSz="715963" eaLnBrk="1" hangingPunct="1">
              <a:lnSpc>
                <a:spcPct val="100000"/>
              </a:lnSpc>
              <a:buClr>
                <a:srgbClr val="0000FF"/>
              </a:buClr>
              <a:defRPr/>
            </a:pPr>
            <a:endParaRPr lang="de-AT" sz="2400" dirty="0" smtClean="0">
              <a:latin typeface="Calibri" pitchFamily="34" charset="0"/>
            </a:endParaRP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b="1" dirty="0">
                <a:solidFill>
                  <a:srgbClr val="0000FF"/>
                </a:solidFill>
                <a:latin typeface="Calibri" pitchFamily="34" charset="0"/>
                <a:ea typeface="Arial Unicode MS" pitchFamily="34" charset="-128"/>
                <a:cs typeface="Arial Unicode MS" pitchFamily="34" charset="-128"/>
              </a:rPr>
              <a:t>Informationen und Beratung</a:t>
            </a:r>
          </a:p>
        </p:txBody>
      </p:sp>
      <p:sp>
        <p:nvSpPr>
          <p:cNvPr id="3" name="Rechteck 2"/>
          <p:cNvSpPr/>
          <p:nvPr/>
        </p:nvSpPr>
        <p:spPr>
          <a:xfrm>
            <a:off x="1187624" y="1196753"/>
            <a:ext cx="7560840" cy="4134660"/>
          </a:xfrm>
          <a:prstGeom prst="rect">
            <a:avLst/>
          </a:prstGeom>
        </p:spPr>
        <p:txBody>
          <a:bodyPr wrap="square">
            <a:spAutoFit/>
          </a:bodyPr>
          <a:lstStyle/>
          <a:p>
            <a:r>
              <a:rPr lang="de-AT" sz="2400" b="1" dirty="0">
                <a:latin typeface="Calibri" pitchFamily="34" charset="0"/>
              </a:rPr>
              <a:t>Spezifische Infos zu Schulen:</a:t>
            </a:r>
          </a:p>
          <a:p>
            <a:r>
              <a:rPr lang="de-AT" sz="2400" dirty="0">
                <a:latin typeface="Calibri" pitchFamily="34" charset="0"/>
              </a:rPr>
              <a:t>Homepage der jeweiligen Schule</a:t>
            </a:r>
          </a:p>
          <a:p>
            <a:endParaRPr lang="de-AT" sz="2400" dirty="0">
              <a:latin typeface="Calibri" pitchFamily="34" charset="0"/>
            </a:endParaRPr>
          </a:p>
          <a:p>
            <a:r>
              <a:rPr lang="de-AT" sz="2400" dirty="0">
                <a:latin typeface="Calibri" pitchFamily="34" charset="0"/>
              </a:rPr>
              <a:t>Schulpsychologie:</a:t>
            </a:r>
          </a:p>
          <a:p>
            <a:r>
              <a:rPr lang="de-AT" sz="2400" dirty="0" smtClean="0">
                <a:latin typeface="Calibri" pitchFamily="34" charset="0"/>
                <a:hlinkClick r:id="rId3"/>
              </a:rPr>
              <a:t>www.schulpsychologie.at/bildungsinformation</a:t>
            </a:r>
            <a:endParaRPr lang="de-AT" sz="2400" dirty="0" smtClean="0">
              <a:latin typeface="Calibri" pitchFamily="34" charset="0"/>
            </a:endParaRPr>
          </a:p>
          <a:p>
            <a:endParaRPr lang="de-AT" sz="2400" dirty="0">
              <a:latin typeface="Calibri" pitchFamily="34" charset="0"/>
            </a:endParaRPr>
          </a:p>
          <a:p>
            <a:endParaRPr lang="de-AT" sz="2400" dirty="0">
              <a:latin typeface="Calibri" pitchFamily="34" charset="0"/>
            </a:endParaRPr>
          </a:p>
          <a:p>
            <a:r>
              <a:rPr lang="de-AT" sz="2400" dirty="0">
                <a:latin typeface="Calibri" pitchFamily="34" charset="0"/>
              </a:rPr>
              <a:t>Bundesministerium für Bildung und Frauen:</a:t>
            </a:r>
          </a:p>
          <a:p>
            <a:r>
              <a:rPr lang="de-AT" sz="2400" dirty="0" smtClean="0">
                <a:latin typeface="Calibri" pitchFamily="34" charset="0"/>
                <a:hlinkClick r:id="rId4"/>
              </a:rPr>
              <a:t>www.bmbf.gv.at/schulen</a:t>
            </a:r>
            <a:endParaRPr lang="de-AT" sz="2400" dirty="0" smtClean="0">
              <a:latin typeface="Calibri" pitchFamily="34" charset="0"/>
            </a:endParaRPr>
          </a:p>
          <a:p>
            <a:endParaRPr lang="de-AT" sz="2400" dirty="0" smtClean="0">
              <a:latin typeface="Calibri" pitchFamily="34" charset="0"/>
            </a:endParaRPr>
          </a:p>
          <a:p>
            <a:endParaRPr lang="de-AT" dirty="0"/>
          </a:p>
        </p:txBody>
      </p:sp>
    </p:spTree>
    <p:extLst>
      <p:ext uri="{BB962C8B-B14F-4D97-AF65-F5344CB8AC3E}">
        <p14:creationId xmlns:p14="http://schemas.microsoft.com/office/powerpoint/2010/main" val="75112179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4824759"/>
          </a:xfrm>
          <a:prstGeom prst="rect">
            <a:avLst/>
          </a:prstGeom>
          <a:ln>
            <a:miter lim="800000"/>
            <a:headEnd/>
            <a:tailEnd/>
          </a:ln>
        </p:spPr>
        <p:txBody>
          <a:bodyPr/>
          <a:lstStyle/>
          <a:p>
            <a:pPr marL="0" indent="182563" defTabSz="715963" eaLnBrk="1" hangingPunct="1">
              <a:buFont typeface="Wingdings" pitchFamily="2" charset="2"/>
              <a:buNone/>
              <a:defRPr/>
            </a:pPr>
            <a:endParaRPr lang="de-AT" sz="800" b="1" dirty="0" smtClean="0">
              <a:solidFill>
                <a:srgbClr val="FF0000"/>
              </a:solidFill>
            </a:endParaRPr>
          </a:p>
        </p:txBody>
      </p:sp>
      <p:sp>
        <p:nvSpPr>
          <p:cNvPr id="4099" name="Rectangle 2"/>
          <p:cNvSpPr txBox="1">
            <a:spLocks noChangeArrowheads="1"/>
          </p:cNvSpPr>
          <p:nvPr/>
        </p:nvSpPr>
        <p:spPr bwMode="auto">
          <a:xfrm>
            <a:off x="1979712" y="332656"/>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AT" sz="2800" dirty="0">
                <a:solidFill>
                  <a:srgbClr val="0000FF"/>
                </a:solidFill>
                <a:latin typeface="Calibri" pitchFamily="34" charset="0"/>
              </a:rPr>
              <a:t>Bildungsweg nach der </a:t>
            </a:r>
            <a:r>
              <a:rPr lang="de-AT" sz="2800" dirty="0" smtClean="0">
                <a:solidFill>
                  <a:srgbClr val="0000FF"/>
                </a:solidFill>
                <a:latin typeface="Calibri" pitchFamily="34" charset="0"/>
              </a:rPr>
              <a:t>Volksschule</a:t>
            </a:r>
          </a:p>
          <a:p>
            <a:pPr eaLnBrk="1" hangingPunct="1">
              <a:lnSpc>
                <a:spcPts val="2400"/>
              </a:lnSpc>
              <a:defRPr/>
            </a:pPr>
            <a:endParaRPr lang="de-DE" sz="3200" b="1" dirty="0" smtClean="0">
              <a:solidFill>
                <a:srgbClr val="FF9900"/>
              </a:solidFill>
              <a:ea typeface="Arial Unicode MS" pitchFamily="34" charset="-128"/>
              <a:cs typeface="Arial Unicode MS" pitchFamily="34" charset="-128"/>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533525"/>
            <a:ext cx="5715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043608" y="5877272"/>
            <a:ext cx="3217547" cy="246221"/>
          </a:xfrm>
          <a:prstGeom prst="rect">
            <a:avLst/>
          </a:prstGeom>
        </p:spPr>
        <p:txBody>
          <a:bodyPr wrap="none">
            <a:spAutoFit/>
          </a:bodyPr>
          <a:lstStyle/>
          <a:p>
            <a:r>
              <a:rPr lang="de-AT" sz="1000" dirty="0" smtClean="0">
                <a:latin typeface="+mn-lt"/>
              </a:rPr>
              <a:t>Bildquelle: http://www.ekartenwelt.de/card-new/23734</a:t>
            </a:r>
            <a:endParaRPr lang="de-AT" sz="1000" dirty="0">
              <a:latin typeface="+mn-lt"/>
            </a:endParaRPr>
          </a:p>
        </p:txBody>
      </p:sp>
    </p:spTree>
    <p:extLst>
      <p:ext uri="{BB962C8B-B14F-4D97-AF65-F5344CB8AC3E}">
        <p14:creationId xmlns:p14="http://schemas.microsoft.com/office/powerpoint/2010/main" val="310802888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03648" y="1268761"/>
            <a:ext cx="7488832" cy="1200329"/>
          </a:xfrm>
          <a:prstGeom prst="rect">
            <a:avLst/>
          </a:prstGeom>
        </p:spPr>
        <p:txBody>
          <a:bodyPr wrap="square">
            <a:spAutoFit/>
          </a:bodyPr>
          <a:lstStyle/>
          <a:p>
            <a:endParaRPr lang="de-AT" b="1" dirty="0">
              <a:latin typeface="Calibri" pitchFamily="34" charset="0"/>
            </a:endParaRPr>
          </a:p>
          <a:p>
            <a:r>
              <a:rPr lang="de-AT" dirty="0" smtClean="0">
                <a:latin typeface="Calibri" pitchFamily="34" charset="0"/>
              </a:rPr>
              <a:t>Alle Informationen sowie Fotos wurden von der jeweiligen Schulhomepage</a:t>
            </a:r>
          </a:p>
          <a:p>
            <a:r>
              <a:rPr lang="de-AT" dirty="0">
                <a:latin typeface="Calibri" pitchFamily="34" charset="0"/>
              </a:rPr>
              <a:t>g</a:t>
            </a:r>
            <a:r>
              <a:rPr lang="de-AT" dirty="0" smtClean="0">
                <a:latin typeface="Calibri" pitchFamily="34" charset="0"/>
              </a:rPr>
              <a:t>enommen. </a:t>
            </a:r>
          </a:p>
          <a:p>
            <a:r>
              <a:rPr lang="de-AT" dirty="0" smtClean="0">
                <a:latin typeface="Calibri" pitchFamily="34" charset="0"/>
              </a:rPr>
              <a:t>Stand per 12.10.2016</a:t>
            </a:r>
            <a:endParaRPr lang="de-AT" dirty="0">
              <a:latin typeface="Calibri" pitchFamily="34" charset="0"/>
            </a:endParaRPr>
          </a:p>
        </p:txBody>
      </p:sp>
      <p:sp>
        <p:nvSpPr>
          <p:cNvPr id="3" name="Rechteck 2"/>
          <p:cNvSpPr/>
          <p:nvPr/>
        </p:nvSpPr>
        <p:spPr>
          <a:xfrm>
            <a:off x="2195736" y="332656"/>
            <a:ext cx="1820948" cy="384080"/>
          </a:xfrm>
          <a:prstGeom prst="rect">
            <a:avLst/>
          </a:prstGeom>
        </p:spPr>
        <p:txBody>
          <a:bodyPr wrap="none">
            <a:spAutoFit/>
          </a:bodyPr>
          <a:lstStyle/>
          <a:p>
            <a:pPr eaLnBrk="1" hangingPunct="1">
              <a:lnSpc>
                <a:spcPts val="2400"/>
              </a:lnSpc>
              <a:defRPr/>
            </a:pPr>
            <a:r>
              <a:rPr lang="de-AT" b="1" dirty="0" smtClean="0">
                <a:solidFill>
                  <a:srgbClr val="0000FF"/>
                </a:solidFill>
                <a:latin typeface="Calibri" pitchFamily="34" charset="0"/>
                <a:ea typeface="Arial Unicode MS" pitchFamily="34" charset="-128"/>
                <a:cs typeface="Arial Unicode MS" pitchFamily="34" charset="-128"/>
              </a:rPr>
              <a:t>Quellennachweis</a:t>
            </a:r>
            <a:endParaRPr lang="de-AT"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8770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a:latin typeface="Calibri" pitchFamily="34" charset="0"/>
              </a:rPr>
              <a:t>Sind die Noten „Sehr gut“ und „Gut“?</a:t>
            </a:r>
          </a:p>
          <a:p>
            <a:pPr defTabSz="715963" eaLnBrk="1" hangingPunct="1">
              <a:lnSpc>
                <a:spcPct val="150000"/>
              </a:lnSpc>
              <a:buFont typeface="Wingdings" pitchFamily="2" charset="2"/>
              <a:buChar char="Ø"/>
              <a:defRPr/>
            </a:pPr>
            <a:r>
              <a:rPr lang="de-AT" sz="2400" dirty="0">
                <a:latin typeface="Calibri" pitchFamily="34" charset="0"/>
              </a:rPr>
              <a:t>Wie viel Hilfe braucht das Kind?</a:t>
            </a:r>
          </a:p>
          <a:p>
            <a:pPr defTabSz="715963" eaLnBrk="1" hangingPunct="1">
              <a:lnSpc>
                <a:spcPct val="150000"/>
              </a:lnSpc>
              <a:buFont typeface="Wingdings" pitchFamily="2" charset="2"/>
              <a:buChar char="Ø"/>
              <a:defRPr/>
            </a:pPr>
            <a:r>
              <a:rPr lang="de-AT" sz="2400" dirty="0">
                <a:latin typeface="Calibri" pitchFamily="34" charset="0"/>
              </a:rPr>
              <a:t>Sind die Leistungen gleichbleibend gut?</a:t>
            </a:r>
          </a:p>
          <a:p>
            <a:pPr defTabSz="715963" eaLnBrk="1" hangingPunct="1">
              <a:lnSpc>
                <a:spcPct val="150000"/>
              </a:lnSpc>
              <a:buFont typeface="Wingdings" pitchFamily="2" charset="2"/>
              <a:buChar char="Ø"/>
              <a:defRPr/>
            </a:pPr>
            <a:r>
              <a:rPr lang="de-AT" sz="2400" dirty="0">
                <a:latin typeface="Calibri" pitchFamily="34" charset="0"/>
              </a:rPr>
              <a:t>Arbeitet Ihr Kind „am Limit“ oder tut es sich leicht?</a:t>
            </a:r>
          </a:p>
          <a:p>
            <a:pPr defTabSz="715963" eaLnBrk="1" hangingPunct="1">
              <a:lnSpc>
                <a:spcPct val="150000"/>
              </a:lnSpc>
              <a:buFont typeface="Wingdings" pitchFamily="2" charset="2"/>
              <a:buChar char="Ø"/>
              <a:defRPr/>
            </a:pPr>
            <a:r>
              <a:rPr lang="de-AT" sz="2400" dirty="0">
                <a:latin typeface="Calibri" pitchFamily="34" charset="0"/>
              </a:rPr>
              <a:t>Sind die Leistungen zu Hause und in der Schule</a:t>
            </a:r>
          </a:p>
          <a:p>
            <a:pPr marL="0" indent="0" defTabSz="355600" eaLnBrk="1" hangingPunct="1">
              <a:lnSpc>
                <a:spcPct val="150000"/>
              </a:lnSpc>
              <a:buNone/>
              <a:defRPr/>
            </a:pPr>
            <a:r>
              <a:rPr lang="de-AT" sz="2400" dirty="0" smtClean="0">
                <a:latin typeface="Calibri" pitchFamily="34" charset="0"/>
              </a:rPr>
              <a:t>	auffallend </a:t>
            </a:r>
            <a:r>
              <a:rPr lang="de-AT" sz="2400" dirty="0">
                <a:latin typeface="Calibri" pitchFamily="34" charset="0"/>
              </a:rPr>
              <a:t>unterschiedlich?</a:t>
            </a:r>
          </a:p>
          <a:p>
            <a:pPr defTabSz="715963" eaLnBrk="1" hangingPunct="1">
              <a:lnSpc>
                <a:spcPct val="150000"/>
              </a:lnSpc>
              <a:buFont typeface="Wingdings" pitchFamily="2" charset="2"/>
              <a:buChar char="Ø"/>
              <a:defRPr/>
            </a:pPr>
            <a:r>
              <a:rPr lang="de-AT" sz="2400" dirty="0">
                <a:latin typeface="Calibri" pitchFamily="34" charset="0"/>
              </a:rPr>
              <a:t>Wie leistungsfähig ist Ihr Kind bei Schularbeiten?</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a:solidFill>
                  <a:srgbClr val="0000FF"/>
                </a:solidFill>
                <a:latin typeface="Calibri" pitchFamily="34" charset="0"/>
                <a:ea typeface="Arial Unicode MS" pitchFamily="34" charset="-128"/>
                <a:cs typeface="Arial Unicode MS" pitchFamily="34" charset="-128"/>
              </a:rPr>
              <a:t>Leistungsbild</a:t>
            </a:r>
          </a:p>
        </p:txBody>
      </p:sp>
    </p:spTree>
    <p:extLst>
      <p:ext uri="{BB962C8B-B14F-4D97-AF65-F5344CB8AC3E}">
        <p14:creationId xmlns:p14="http://schemas.microsoft.com/office/powerpoint/2010/main" val="22590755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a:latin typeface="Calibri" pitchFamily="34" charset="0"/>
              </a:rPr>
              <a:t>Geht Ihr Kind gerne in die Schule?</a:t>
            </a:r>
          </a:p>
          <a:p>
            <a:pPr defTabSz="715963" eaLnBrk="1" hangingPunct="1">
              <a:lnSpc>
                <a:spcPct val="150000"/>
              </a:lnSpc>
              <a:buFont typeface="Wingdings" pitchFamily="2" charset="2"/>
              <a:buChar char="Ø"/>
              <a:defRPr/>
            </a:pPr>
            <a:r>
              <a:rPr lang="de-AT" sz="2400" dirty="0">
                <a:latin typeface="Calibri" pitchFamily="34" charset="0"/>
              </a:rPr>
              <a:t>Lernt Ihr Kind von sich aus?</a:t>
            </a:r>
          </a:p>
          <a:p>
            <a:pPr defTabSz="715963" eaLnBrk="1" hangingPunct="1">
              <a:lnSpc>
                <a:spcPct val="150000"/>
              </a:lnSpc>
              <a:buFont typeface="Wingdings" pitchFamily="2" charset="2"/>
              <a:buChar char="Ø"/>
              <a:defRPr/>
            </a:pPr>
            <a:r>
              <a:rPr lang="de-AT" sz="2400" dirty="0">
                <a:latin typeface="Calibri" pitchFamily="34" charset="0"/>
              </a:rPr>
              <a:t>Liest Ihr Kind gerne?</a:t>
            </a:r>
          </a:p>
          <a:p>
            <a:pPr defTabSz="715963" eaLnBrk="1" hangingPunct="1">
              <a:lnSpc>
                <a:spcPct val="150000"/>
              </a:lnSpc>
              <a:buFont typeface="Wingdings" pitchFamily="2" charset="2"/>
              <a:buChar char="Ø"/>
              <a:defRPr/>
            </a:pPr>
            <a:r>
              <a:rPr lang="de-AT" sz="2400" dirty="0">
                <a:latin typeface="Calibri" pitchFamily="34" charset="0"/>
              </a:rPr>
              <a:t>Hat Ihr Kind Zutrauen in die eigenen Fähigkeiten und Erfolgszuversicht?</a:t>
            </a:r>
          </a:p>
          <a:p>
            <a:pPr defTabSz="715963" eaLnBrk="1" hangingPunct="1">
              <a:lnSpc>
                <a:spcPct val="150000"/>
              </a:lnSpc>
              <a:buFont typeface="Wingdings" pitchFamily="2" charset="2"/>
              <a:buChar char="Ø"/>
              <a:defRPr/>
            </a:pPr>
            <a:r>
              <a:rPr lang="de-AT" sz="2400" dirty="0">
                <a:latin typeface="Calibri" pitchFamily="34" charset="0"/>
              </a:rPr>
              <a:t>Hat Ihr Kind besondere Interessen?</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smtClean="0">
                <a:solidFill>
                  <a:srgbClr val="0000FF"/>
                </a:solidFill>
                <a:latin typeface="Calibri" pitchFamily="34" charset="0"/>
                <a:ea typeface="Arial Unicode MS" pitchFamily="34" charset="-128"/>
                <a:cs typeface="Arial Unicode MS" pitchFamily="34" charset="-128"/>
              </a:rPr>
              <a:t>Interessen - Motivation</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4777609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042988" y="1052513"/>
            <a:ext cx="8101012" cy="5233987"/>
          </a:xfrm>
          <a:prstGeom prst="rect">
            <a:avLst/>
          </a:prstGeom>
          <a:ln>
            <a:miter lim="800000"/>
            <a:headEnd/>
            <a:tailEnd/>
          </a:ln>
        </p:spPr>
        <p:txBody>
          <a:bodyPr/>
          <a:lstStyle/>
          <a:p>
            <a:pPr defTabSz="715963" eaLnBrk="1" hangingPunct="1">
              <a:lnSpc>
                <a:spcPct val="150000"/>
              </a:lnSpc>
              <a:buFont typeface="Wingdings" pitchFamily="2" charset="2"/>
              <a:buChar char="Ø"/>
              <a:defRPr/>
            </a:pPr>
            <a:r>
              <a:rPr lang="de-AT" sz="2400" dirty="0">
                <a:latin typeface="Calibri" pitchFamily="34" charset="0"/>
              </a:rPr>
              <a:t>Wie kann sich Ihr Kind in neuen Situationen zurechtfinden?</a:t>
            </a:r>
          </a:p>
          <a:p>
            <a:pPr defTabSz="715963" eaLnBrk="1" hangingPunct="1">
              <a:lnSpc>
                <a:spcPct val="150000"/>
              </a:lnSpc>
              <a:buFont typeface="Wingdings" pitchFamily="2" charset="2"/>
              <a:buChar char="Ø"/>
              <a:defRPr/>
            </a:pPr>
            <a:r>
              <a:rPr lang="de-AT" sz="2400" dirty="0">
                <a:latin typeface="Calibri" pitchFamily="34" charset="0"/>
              </a:rPr>
              <a:t>Kann Ihr Kind mit Schwierigkeiten oder Spannungen in seinem Umfeld umgehen?</a:t>
            </a:r>
          </a:p>
          <a:p>
            <a:pPr defTabSz="715963" eaLnBrk="1" hangingPunct="1">
              <a:lnSpc>
                <a:spcPct val="150000"/>
              </a:lnSpc>
              <a:buFont typeface="Wingdings" pitchFamily="2" charset="2"/>
              <a:buChar char="Ø"/>
              <a:defRPr/>
            </a:pPr>
            <a:r>
              <a:rPr lang="de-AT" sz="2400" dirty="0">
                <a:latin typeface="Calibri" pitchFamily="34" charset="0"/>
              </a:rPr>
              <a:t>Kann Ihr Kind angemessene Frustrationen?</a:t>
            </a:r>
          </a:p>
          <a:p>
            <a:pPr defTabSz="715963" eaLnBrk="1" hangingPunct="1">
              <a:lnSpc>
                <a:spcPct val="150000"/>
              </a:lnSpc>
              <a:buFont typeface="Wingdings" pitchFamily="2" charset="2"/>
              <a:buChar char="Ø"/>
              <a:defRPr/>
            </a:pPr>
            <a:r>
              <a:rPr lang="de-AT" sz="2400" dirty="0">
                <a:latin typeface="Calibri" pitchFamily="34" charset="0"/>
              </a:rPr>
              <a:t>Wie geht Ihr Kind mit Misserfolg um?</a:t>
            </a:r>
          </a:p>
        </p:txBody>
      </p:sp>
      <p:sp>
        <p:nvSpPr>
          <p:cNvPr id="4099" name="Rectangle 2"/>
          <p:cNvSpPr txBox="1">
            <a:spLocks noChangeArrowheads="1"/>
          </p:cNvSpPr>
          <p:nvPr/>
        </p:nvSpPr>
        <p:spPr bwMode="auto">
          <a:xfrm>
            <a:off x="2124075" y="188913"/>
            <a:ext cx="7019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eaLnBrk="1" hangingPunct="1">
              <a:lnSpc>
                <a:spcPts val="2400"/>
              </a:lnSpc>
              <a:defRPr/>
            </a:pPr>
            <a:r>
              <a:rPr lang="de-DE" sz="2800" b="1" dirty="0" smtClean="0">
                <a:solidFill>
                  <a:srgbClr val="0000FF"/>
                </a:solidFill>
                <a:latin typeface="Calibri" pitchFamily="34" charset="0"/>
                <a:ea typeface="Arial Unicode MS" pitchFamily="34" charset="-128"/>
                <a:cs typeface="Arial Unicode MS" pitchFamily="34" charset="-128"/>
              </a:rPr>
              <a:t>Seelische Belastbarkeit</a:t>
            </a:r>
            <a:endParaRPr lang="de-DE" sz="2800" b="1" dirty="0">
              <a:solidFill>
                <a:srgbClr val="0000FF"/>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3053849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orate Design gr">
  <a:themeElements>
    <a:clrScheme name="Corporate Design gr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Corporate Design g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Corporate Design gr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9970</Words>
  <Application>Microsoft Office PowerPoint</Application>
  <PresentationFormat>Bildschirmpräsentation (4:3)</PresentationFormat>
  <Paragraphs>963</Paragraphs>
  <Slides>68</Slides>
  <Notes>35</Notes>
  <HiddenSlides>0</HiddenSlides>
  <MMClips>0</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68</vt:i4>
      </vt:variant>
    </vt:vector>
  </HeadingPairs>
  <TitlesOfParts>
    <vt:vector size="79" baseType="lpstr">
      <vt:lpstr>Arial Unicode MS</vt:lpstr>
      <vt:lpstr>Arial</vt:lpstr>
      <vt:lpstr>Calibri</vt:lpstr>
      <vt:lpstr>Siemens Sans</vt:lpstr>
      <vt:lpstr>Siemens Slab</vt:lpstr>
      <vt:lpstr>Times New Roman</vt:lpstr>
      <vt:lpstr>Wingdings</vt:lpstr>
      <vt:lpstr>Standarddesign</vt:lpstr>
      <vt:lpstr>Corporate Design gr</vt:lpstr>
      <vt:lpstr>1_Standarddesign</vt:lpstr>
      <vt:lpstr>2_Standarddesign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Bundesgymnasium Zaunergasse</vt:lpstr>
      <vt:lpstr>Bundesgymnasium Zaunergasse</vt:lpstr>
      <vt:lpstr>Bundesgymnasium Zaunergasse</vt:lpstr>
      <vt:lpstr>PowerPoint-Präsentation</vt:lpstr>
      <vt:lpstr>PowerPoint-Präsentation</vt:lpstr>
      <vt:lpstr> </vt:lpstr>
      <vt:lpstr>PowerPoint-Präsentation</vt:lpstr>
      <vt:lpstr>PowerPoint-Präsentation</vt:lpstr>
      <vt:lpstr>PowerPoint-Präsentation</vt:lpstr>
      <vt:lpstr>PRIVATGYMNASIUM URSULINEN Katholische Privatschule (mit Öffentlichkeitsrecht) </vt:lpstr>
      <vt:lpstr>PowerPoint-Präsentation</vt:lpstr>
      <vt:lpstr>Werkschulheim Felbertal Private Höhere Internatsschule 5323 Ebenau bei Salzburg | Mag. Heinz Edenhofner</vt:lpstr>
      <vt:lpstr>PowerPoint-Präsentation</vt:lpstr>
      <vt:lpstr>PowerPoint-Präsentation</vt:lpstr>
      <vt:lpstr>Bundesrealgymnasium Akademiestraße</vt:lpstr>
      <vt:lpstr>PowerPoint-Präsentation</vt:lpstr>
      <vt:lpstr>PowerPoint-Präsentation</vt:lpstr>
      <vt:lpstr>PowerPoint-Präsentation</vt:lpstr>
      <vt:lpstr>PowerPoint-Präsentation</vt:lpstr>
      <vt:lpstr>Wirtschaftskundliches Realgymnasium</vt:lpstr>
      <vt:lpstr>Wirtschaftskundliches Realgymnasium</vt:lpstr>
      <vt:lpstr>Sport- und Musikrealgymnasium/SSM</vt:lpstr>
      <vt:lpstr>Sport- und Musikrealgymnasium/SSM</vt:lpstr>
      <vt:lpstr>PowerPoint-Präsentation</vt:lpstr>
      <vt:lpstr>PowerPoint-Präsentation</vt:lpstr>
      <vt:lpstr>PowerPoint-Präsentation</vt:lpstr>
      <vt:lpstr>PowerPoint-Präsentation</vt:lpstr>
      <vt:lpstr>PowerPoint-Präsentation</vt:lpstr>
      <vt:lpstr>PowerPoint-Präsentation</vt:lpstr>
      <vt:lpstr>Techn. NMS P40 (Plainstraße) </vt:lpstr>
      <vt:lpstr>NMS Lehen</vt:lpstr>
      <vt:lpstr>NMS Liefering</vt:lpstr>
      <vt:lpstr>Techn. NMS: Maxglan 1</vt:lpstr>
      <vt:lpstr>NMMS  Maxglan 2 (Neue Musik-Mittelschule)</vt:lpstr>
      <vt:lpstr>NMS Nonntal </vt:lpstr>
      <vt:lpstr>NMS Schlossstraße</vt:lpstr>
      <vt:lpstr>NMS Schlossstraße</vt:lpstr>
      <vt:lpstr>NMS Taxham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Landesschulrat für Salzburg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Bildungswege nach der Volksschule</dc:title>
  <dc:creator>Administrator</dc:creator>
  <cp:lastModifiedBy>Andreas</cp:lastModifiedBy>
  <cp:revision>314</cp:revision>
  <cp:lastPrinted>2013-10-20T14:50:03Z</cp:lastPrinted>
  <dcterms:created xsi:type="dcterms:W3CDTF">2011-10-20T20:35:38Z</dcterms:created>
  <dcterms:modified xsi:type="dcterms:W3CDTF">2016-10-25T09:31:58Z</dcterms:modified>
</cp:coreProperties>
</file>